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4"/>
  </p:sldMasterIdLst>
  <p:notesMasterIdLst>
    <p:notesMasterId r:id="rId10"/>
  </p:notesMasterIdLst>
  <p:sldIdLst>
    <p:sldId id="306" r:id="rId5"/>
    <p:sldId id="305" r:id="rId6"/>
    <p:sldId id="307" r:id="rId7"/>
    <p:sldId id="308" r:id="rId8"/>
    <p:sldId id="293" r:id="rId9"/>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A72F7"/>
    <a:srgbClr val="D687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94694"/>
  </p:normalViewPr>
  <p:slideViewPr>
    <p:cSldViewPr snapToGrid="0" snapToObjects="1">
      <p:cViewPr varScale="1">
        <p:scale>
          <a:sx n="102" d="100"/>
          <a:sy n="102" d="100"/>
        </p:scale>
        <p:origin x="1100" y="8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342900" latinLnBrk="0">
      <a:lnSpc>
        <a:spcPct val="117999"/>
      </a:lnSpc>
      <a:defRPr sz="1650">
        <a:latin typeface="Helvetica Neue"/>
        <a:ea typeface="Helvetica Neue"/>
        <a:cs typeface="Helvetica Neue"/>
        <a:sym typeface="Helvetica Neue"/>
      </a:defRPr>
    </a:lvl1pPr>
    <a:lvl2pPr indent="171450" defTabSz="342900" latinLnBrk="0">
      <a:lnSpc>
        <a:spcPct val="117999"/>
      </a:lnSpc>
      <a:defRPr sz="1650">
        <a:latin typeface="Helvetica Neue"/>
        <a:ea typeface="Helvetica Neue"/>
        <a:cs typeface="Helvetica Neue"/>
        <a:sym typeface="Helvetica Neue"/>
      </a:defRPr>
    </a:lvl2pPr>
    <a:lvl3pPr indent="342900" defTabSz="342900" latinLnBrk="0">
      <a:lnSpc>
        <a:spcPct val="117999"/>
      </a:lnSpc>
      <a:defRPr sz="1650">
        <a:latin typeface="Helvetica Neue"/>
        <a:ea typeface="Helvetica Neue"/>
        <a:cs typeface="Helvetica Neue"/>
        <a:sym typeface="Helvetica Neue"/>
      </a:defRPr>
    </a:lvl3pPr>
    <a:lvl4pPr indent="514350" defTabSz="342900" latinLnBrk="0">
      <a:lnSpc>
        <a:spcPct val="117999"/>
      </a:lnSpc>
      <a:defRPr sz="1650">
        <a:latin typeface="Helvetica Neue"/>
        <a:ea typeface="Helvetica Neue"/>
        <a:cs typeface="Helvetica Neue"/>
        <a:sym typeface="Helvetica Neue"/>
      </a:defRPr>
    </a:lvl4pPr>
    <a:lvl5pPr indent="685800" defTabSz="342900" latinLnBrk="0">
      <a:lnSpc>
        <a:spcPct val="117999"/>
      </a:lnSpc>
      <a:defRPr sz="1650">
        <a:latin typeface="Helvetica Neue"/>
        <a:ea typeface="Helvetica Neue"/>
        <a:cs typeface="Helvetica Neue"/>
        <a:sym typeface="Helvetica Neue"/>
      </a:defRPr>
    </a:lvl5pPr>
    <a:lvl6pPr indent="857250" defTabSz="342900" latinLnBrk="0">
      <a:lnSpc>
        <a:spcPct val="117999"/>
      </a:lnSpc>
      <a:defRPr sz="1650">
        <a:latin typeface="Helvetica Neue"/>
        <a:ea typeface="Helvetica Neue"/>
        <a:cs typeface="Helvetica Neue"/>
        <a:sym typeface="Helvetica Neue"/>
      </a:defRPr>
    </a:lvl6pPr>
    <a:lvl7pPr indent="1028700" defTabSz="342900" latinLnBrk="0">
      <a:lnSpc>
        <a:spcPct val="117999"/>
      </a:lnSpc>
      <a:defRPr sz="1650">
        <a:latin typeface="Helvetica Neue"/>
        <a:ea typeface="Helvetica Neue"/>
        <a:cs typeface="Helvetica Neue"/>
        <a:sym typeface="Helvetica Neue"/>
      </a:defRPr>
    </a:lvl7pPr>
    <a:lvl8pPr indent="1200150" defTabSz="342900" latinLnBrk="0">
      <a:lnSpc>
        <a:spcPct val="117999"/>
      </a:lnSpc>
      <a:defRPr sz="1650">
        <a:latin typeface="Helvetica Neue"/>
        <a:ea typeface="Helvetica Neue"/>
        <a:cs typeface="Helvetica Neue"/>
        <a:sym typeface="Helvetica Neue"/>
      </a:defRPr>
    </a:lvl8pPr>
    <a:lvl9pPr indent="1371600" defTabSz="342900" latinLnBrk="0">
      <a:lnSpc>
        <a:spcPct val="117999"/>
      </a:lnSpc>
      <a:defRPr sz="165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Hat Sound Bytes</a:t>
            </a:r>
          </a:p>
        </p:txBody>
      </p:sp>
    </p:spTree>
    <p:extLst>
      <p:ext uri="{BB962C8B-B14F-4D97-AF65-F5344CB8AC3E}">
        <p14:creationId xmlns:p14="http://schemas.microsoft.com/office/powerpoint/2010/main" val="358379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do not mean one vendor better than another. Just shows vulns do exist.</a:t>
            </a:r>
          </a:p>
        </p:txBody>
      </p:sp>
    </p:spTree>
    <p:extLst>
      <p:ext uri="{BB962C8B-B14F-4D97-AF65-F5344CB8AC3E}">
        <p14:creationId xmlns:p14="http://schemas.microsoft.com/office/powerpoint/2010/main" val="40708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360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77171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04540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3600" dirty="0">
              <a:solidFill>
                <a:schemeClr val="accent1">
                  <a:lumMod val="60000"/>
                  <a:lumOff val="40000"/>
                </a:schemeClr>
              </a:solidFill>
              <a:latin typeface="Arial"/>
            </a:endParaRPr>
          </a:p>
        </p:txBody>
      </p:sp>
    </p:spTree>
    <p:extLst>
      <p:ext uri="{BB962C8B-B14F-4D97-AF65-F5344CB8AC3E}">
        <p14:creationId xmlns:p14="http://schemas.microsoft.com/office/powerpoint/2010/main" val="1820309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71058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52053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0415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110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77883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13130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333500" y="3400425"/>
            <a:ext cx="15621000" cy="3486150"/>
          </a:xfrm>
          <a:prstGeom prst="rect">
            <a:avLst/>
          </a:prstGeom>
        </p:spPr>
        <p:txBody>
          <a:bodyPr>
            <a:normAutofit/>
          </a:bodyPr>
          <a:lstStyle>
            <a:lvl1pPr>
              <a:defRPr sz="4500" baseline="0">
                <a:solidFill>
                  <a:srgbClr val="1A72F7"/>
                </a:solidFill>
                <a:latin typeface="Arial Black" panose="020B0604020202020204" pitchFamily="34" charset="0"/>
              </a:defRPr>
            </a:lvl1pPr>
          </a:lstStyle>
          <a:p>
            <a:r>
              <a:rPr dirty="0"/>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9144001" y="1964531"/>
            <a:ext cx="9763126" cy="7227095"/>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238250" y="1964531"/>
            <a:ext cx="7667625" cy="2912269"/>
          </a:xfrm>
          <a:prstGeom prst="rect">
            <a:avLst/>
          </a:prstGeom>
        </p:spPr>
        <p:txBody>
          <a:bodyPr anchor="b">
            <a:normAutofit/>
          </a:bodyPr>
          <a:lstStyle>
            <a:lvl1pPr algn="l" defTabSz="619125">
              <a:lnSpc>
                <a:spcPct val="100000"/>
              </a:lnSpc>
              <a:defRPr sz="4500" spc="0" baseline="0">
                <a:solidFill>
                  <a:srgbClr val="1A72F7"/>
                </a:solidFill>
                <a:latin typeface="Arial Black" panose="020B0604020202020204" pitchFamily="34" charset="0"/>
                <a:ea typeface="Helvetica Neue Medium"/>
                <a:cs typeface="Helvetica Neue Medium"/>
                <a:sym typeface="Helvetica Neue Medium"/>
              </a:defRPr>
            </a:lvl1pPr>
          </a:lstStyle>
          <a:p>
            <a:r>
              <a:rPr dirty="0"/>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F067B9A-F252-2F48-8085-27E80128FA5C}"/>
              </a:ext>
            </a:extLst>
          </p:cNvPr>
          <p:cNvSpPr txBox="1">
            <a:spLocks noGrp="1"/>
          </p:cNvSpPr>
          <p:nvPr>
            <p:ph type="body" sz="quarter" idx="1" hasCustomPrompt="1"/>
          </p:nvPr>
        </p:nvSpPr>
        <p:spPr>
          <a:xfrm>
            <a:off x="1238250" y="4876799"/>
            <a:ext cx="7667625" cy="4398364"/>
          </a:xfrm>
          <a:prstGeom prst="rect">
            <a:avLst/>
          </a:prstGeom>
        </p:spPr>
        <p:txBody>
          <a:bodyPr anchor="t"/>
          <a:lstStyle>
            <a:lvl1pPr marL="0" indent="0" algn="l">
              <a:lnSpc>
                <a:spcPct val="100000"/>
              </a:lnSpc>
              <a:spcBef>
                <a:spcPts val="750"/>
              </a:spcBef>
              <a:spcAft>
                <a:spcPts val="750"/>
              </a:spcAft>
              <a:buSzTx/>
              <a:buNone/>
              <a:defRPr sz="30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750"/>
              </a:spcBef>
              <a:spcAft>
                <a:spcPts val="750"/>
              </a:spcAft>
              <a:buSzTx/>
              <a:buNone/>
              <a:defRPr sz="25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750"/>
              </a:spcBef>
              <a:spcAft>
                <a:spcPts val="750"/>
              </a:spcAft>
              <a:buSzTx/>
              <a:buNone/>
              <a:defRPr sz="175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947650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Body Level One…">
            <a:extLst>
              <a:ext uri="{FF2B5EF4-FFF2-40B4-BE49-F238E27FC236}">
                <a16:creationId xmlns:a16="http://schemas.microsoft.com/office/drawing/2014/main" id="{D4881A15-A1B4-4740-A02C-A2AA4E11E752}"/>
              </a:ext>
            </a:extLst>
          </p:cNvPr>
          <p:cNvSpPr txBox="1">
            <a:spLocks noGrp="1"/>
          </p:cNvSpPr>
          <p:nvPr>
            <p:ph type="body" sz="quarter" idx="1" hasCustomPrompt="1"/>
          </p:nvPr>
        </p:nvSpPr>
        <p:spPr>
          <a:xfrm>
            <a:off x="1333500" y="2286001"/>
            <a:ext cx="15621000" cy="6989164"/>
          </a:xfrm>
          <a:prstGeom prst="rect">
            <a:avLst/>
          </a:prstGeom>
        </p:spPr>
        <p:txBody>
          <a:bodyPr anchor="t"/>
          <a:lstStyle>
            <a:lvl1pPr marL="428625" indent="-428625" algn="l">
              <a:lnSpc>
                <a:spcPct val="100000"/>
              </a:lnSpc>
              <a:spcBef>
                <a:spcPts val="750"/>
              </a:spcBef>
              <a:spcAft>
                <a:spcPts val="750"/>
              </a:spcAft>
              <a:buSzTx/>
              <a:buFont typeface="Arial" panose="020B0604020202020204" pitchFamily="34" charset="0"/>
              <a:buChar char="•"/>
              <a:defRPr sz="3000" baseline="0">
                <a:solidFill>
                  <a:schemeClr val="tx2"/>
                </a:solidFill>
                <a:latin typeface="Arial" panose="020B0604020202020204" pitchFamily="34" charset="0"/>
                <a:ea typeface="Helvetica Neue"/>
                <a:cs typeface="Helvetica Neue"/>
                <a:sym typeface="Helvetica Neue"/>
              </a:defRPr>
            </a:lvl1pPr>
            <a:lvl2pPr marL="428625" indent="-428625" algn="l">
              <a:lnSpc>
                <a:spcPct val="100000"/>
              </a:lnSpc>
              <a:spcBef>
                <a:spcPts val="750"/>
              </a:spcBef>
              <a:spcAft>
                <a:spcPts val="750"/>
              </a:spcAft>
              <a:buSzTx/>
              <a:buFont typeface="Arial" panose="020B0604020202020204" pitchFamily="34" charset="0"/>
              <a:buChar char="•"/>
              <a:defRPr sz="2500" baseline="0">
                <a:solidFill>
                  <a:schemeClr val="tx2"/>
                </a:solidFill>
                <a:latin typeface="Arial" panose="020B0604020202020204" pitchFamily="34" charset="0"/>
                <a:ea typeface="Helvetica Neue"/>
                <a:cs typeface="Helvetica Neue"/>
                <a:sym typeface="Helvetica Neue"/>
              </a:defRPr>
            </a:lvl2pPr>
            <a:lvl3pPr marL="357188" indent="-357188" algn="l">
              <a:lnSpc>
                <a:spcPct val="100000"/>
              </a:lnSpc>
              <a:spcBef>
                <a:spcPts val="750"/>
              </a:spcBef>
              <a:spcAft>
                <a:spcPts val="750"/>
              </a:spcAft>
              <a:buSzTx/>
              <a:buFont typeface="Arial" panose="020B0604020202020204" pitchFamily="34" charset="0"/>
              <a:buChar char="•"/>
              <a:defRPr sz="2250" baseline="0">
                <a:solidFill>
                  <a:schemeClr val="tx2"/>
                </a:solidFill>
                <a:latin typeface="Arial" panose="020B0604020202020204" pitchFamily="34" charset="0"/>
                <a:ea typeface="Helvetica Neue"/>
                <a:cs typeface="Helvetica Neue"/>
                <a:sym typeface="Helvetica Neue"/>
              </a:defRPr>
            </a:lvl3pPr>
            <a:lvl4pPr marL="357188" indent="-357188" algn="l">
              <a:lnSpc>
                <a:spcPct val="100000"/>
              </a:lnSpc>
              <a:spcBef>
                <a:spcPts val="750"/>
              </a:spcBef>
              <a:spcAft>
                <a:spcPts val="750"/>
              </a:spcAft>
              <a:buSzTx/>
              <a:buFont typeface="Arial" panose="020B0604020202020204" pitchFamily="34" charset="0"/>
              <a:buChar char="•"/>
              <a:defRPr sz="2250" baseline="0">
                <a:solidFill>
                  <a:schemeClr val="tx2"/>
                </a:solidFill>
                <a:latin typeface="Arial" panose="020B0604020202020204" pitchFamily="34" charset="0"/>
                <a:ea typeface="Helvetica Neue"/>
                <a:cs typeface="Helvetica Neue"/>
                <a:sym typeface="Helvetica Neue"/>
              </a:defRPr>
            </a:lvl4pPr>
            <a:lvl5pPr marL="357188" indent="-357188" algn="l">
              <a:lnSpc>
                <a:spcPct val="100000"/>
              </a:lnSpc>
              <a:spcBef>
                <a:spcPts val="750"/>
              </a:spcBef>
              <a:spcAft>
                <a:spcPts val="750"/>
              </a:spcAft>
              <a:buSzTx/>
              <a:buFont typeface="Arial" panose="020B0604020202020204" pitchFamily="34" charset="0"/>
              <a:buChar char="•"/>
              <a:defRPr sz="175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8220075" y="2362200"/>
            <a:ext cx="10458450" cy="6972300"/>
          </a:xfrm>
          <a:prstGeom prst="rect">
            <a:avLst/>
          </a:prstGeom>
        </p:spPr>
        <p:txBody>
          <a:bodyPr lIns="91439" tIns="45719" rIns="91439" bIns="45719" anchor="t">
            <a:noAutofit/>
          </a:bodyPr>
          <a:lstStyle/>
          <a:p>
            <a:endParaRPr dirty="0"/>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E468714-A3F6-4C41-9C31-9FA46845A44C}"/>
              </a:ext>
            </a:extLst>
          </p:cNvPr>
          <p:cNvSpPr txBox="1">
            <a:spLocks noGrp="1"/>
          </p:cNvSpPr>
          <p:nvPr>
            <p:ph type="body" sz="quarter" idx="1" hasCustomPrompt="1"/>
          </p:nvPr>
        </p:nvSpPr>
        <p:spPr>
          <a:xfrm>
            <a:off x="1333500" y="2362201"/>
            <a:ext cx="6685360" cy="6972299"/>
          </a:xfrm>
          <a:prstGeom prst="rect">
            <a:avLst/>
          </a:prstGeom>
        </p:spPr>
        <p:txBody>
          <a:bodyPr anchor="t"/>
          <a:lstStyle>
            <a:lvl1pPr marL="0" indent="0" algn="l">
              <a:lnSpc>
                <a:spcPct val="100000"/>
              </a:lnSpc>
              <a:spcBef>
                <a:spcPts val="750"/>
              </a:spcBef>
              <a:spcAft>
                <a:spcPts val="750"/>
              </a:spcAft>
              <a:buSzTx/>
              <a:buNone/>
              <a:defRPr sz="3000" baseline="0">
                <a:solidFill>
                  <a:schemeClr val="tx2"/>
                </a:solidFill>
                <a:latin typeface="HelveticaNeueLT Std" panose="020B0604020202020204" pitchFamily="34" charset="0"/>
                <a:ea typeface="Helvetica Neue"/>
                <a:cs typeface="Helvetica Neue"/>
                <a:sym typeface="Helvetica Neue"/>
              </a:defRPr>
            </a:lvl1pPr>
            <a:lvl2pPr marL="0" indent="0" algn="l">
              <a:lnSpc>
                <a:spcPct val="100000"/>
              </a:lnSpc>
              <a:spcBef>
                <a:spcPts val="750"/>
              </a:spcBef>
              <a:spcAft>
                <a:spcPts val="750"/>
              </a:spcAft>
              <a:buSzTx/>
              <a:buNone/>
              <a:defRPr sz="2500" baseline="0">
                <a:solidFill>
                  <a:schemeClr val="tx2"/>
                </a:solidFill>
                <a:latin typeface="HelveticaNeueLT Std" panose="020B0604020202020204" pitchFamily="34" charset="0"/>
                <a:ea typeface="Helvetica Neue"/>
                <a:cs typeface="Helvetica Neue"/>
                <a:sym typeface="Helvetica Neue"/>
              </a:defRPr>
            </a:lvl2pPr>
            <a:lvl3pPr marL="0" indent="0" algn="l">
              <a:lnSpc>
                <a:spcPct val="100000"/>
              </a:lnSpc>
              <a:spcBef>
                <a:spcPts val="750"/>
              </a:spcBef>
              <a:spcAft>
                <a:spcPts val="750"/>
              </a:spcAft>
              <a:buSzTx/>
              <a:buNone/>
              <a:defRPr sz="2250" baseline="0">
                <a:solidFill>
                  <a:schemeClr val="tx2"/>
                </a:solidFill>
                <a:latin typeface="HelveticaNeueLT Std" panose="020B0604020202020204" pitchFamily="34" charset="0"/>
                <a:ea typeface="Helvetica Neue"/>
                <a:cs typeface="Helvetica Neue"/>
                <a:sym typeface="Helvetica Neue"/>
              </a:defRPr>
            </a:lvl3pPr>
            <a:lvl4pPr marL="0" indent="0" algn="l">
              <a:lnSpc>
                <a:spcPct val="100000"/>
              </a:lnSpc>
              <a:spcBef>
                <a:spcPts val="750"/>
              </a:spcBef>
              <a:spcAft>
                <a:spcPts val="750"/>
              </a:spcAft>
              <a:buSzTx/>
              <a:buNone/>
              <a:defRPr sz="2250" baseline="0">
                <a:solidFill>
                  <a:schemeClr val="tx2"/>
                </a:solidFill>
                <a:latin typeface="HelveticaNeueLT Std" panose="020B0604020202020204" pitchFamily="34" charset="0"/>
                <a:ea typeface="Helvetica Neue"/>
                <a:cs typeface="Helvetica Neue"/>
                <a:sym typeface="Helvetica Neue"/>
              </a:defRPr>
            </a:lvl4pPr>
            <a:lvl5pPr marL="0" indent="0" algn="l">
              <a:lnSpc>
                <a:spcPct val="100000"/>
              </a:lnSpc>
              <a:spcBef>
                <a:spcPts val="750"/>
              </a:spcBef>
              <a:spcAft>
                <a:spcPts val="750"/>
              </a:spcAft>
              <a:buSzTx/>
              <a:buNone/>
              <a:defRPr sz="1750" baseline="0">
                <a:solidFill>
                  <a:schemeClr val="tx2"/>
                </a:solidFill>
                <a:latin typeface="HelveticaNeueLT Std"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Body Level One…">
            <a:extLst>
              <a:ext uri="{FF2B5EF4-FFF2-40B4-BE49-F238E27FC236}">
                <a16:creationId xmlns:a16="http://schemas.microsoft.com/office/drawing/2014/main" id="{85366B32-9C51-F34D-AD59-E1B59AEF1508}"/>
              </a:ext>
            </a:extLst>
          </p:cNvPr>
          <p:cNvSpPr txBox="1">
            <a:spLocks noGrp="1"/>
          </p:cNvSpPr>
          <p:nvPr>
            <p:ph type="body" sz="quarter" idx="1" hasCustomPrompt="1"/>
          </p:nvPr>
        </p:nvSpPr>
        <p:spPr>
          <a:xfrm>
            <a:off x="1333500" y="2214564"/>
            <a:ext cx="15621000" cy="7060600"/>
          </a:xfrm>
          <a:prstGeom prst="rect">
            <a:avLst/>
          </a:prstGeom>
        </p:spPr>
        <p:txBody>
          <a:bodyPr anchor="t"/>
          <a:lstStyle>
            <a:lvl1pPr marL="0" indent="0" algn="l">
              <a:lnSpc>
                <a:spcPct val="100000"/>
              </a:lnSpc>
              <a:spcBef>
                <a:spcPts val="750"/>
              </a:spcBef>
              <a:spcAft>
                <a:spcPts val="750"/>
              </a:spcAft>
              <a:buSzTx/>
              <a:buNone/>
              <a:defRPr sz="30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750"/>
              </a:spcBef>
              <a:spcAft>
                <a:spcPts val="750"/>
              </a:spcAft>
              <a:buSzTx/>
              <a:buNone/>
              <a:defRPr sz="25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750"/>
              </a:spcBef>
              <a:spcAft>
                <a:spcPts val="750"/>
              </a:spcAft>
              <a:buSzTx/>
              <a:buNone/>
              <a:defRPr sz="175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Title Text">
            <a:extLst>
              <a:ext uri="{FF2B5EF4-FFF2-40B4-BE49-F238E27FC236}">
                <a16:creationId xmlns:a16="http://schemas.microsoft.com/office/drawing/2014/main" id="{488D7C78-60DE-F149-8354-104FAEBB004F}"/>
              </a:ext>
            </a:extLst>
          </p:cNvPr>
          <p:cNvSpPr txBox="1">
            <a:spLocks noGrp="1"/>
          </p:cNvSpPr>
          <p:nvPr>
            <p:ph type="title"/>
          </p:nvPr>
        </p:nvSpPr>
        <p:spPr>
          <a:xfrm>
            <a:off x="1333500" y="3400426"/>
            <a:ext cx="15621000" cy="2388589"/>
          </a:xfrm>
          <a:prstGeom prst="rect">
            <a:avLst/>
          </a:prstGeom>
        </p:spPr>
        <p:txBody>
          <a:bodyPr>
            <a:normAutofit/>
          </a:bodyPr>
          <a:lstStyle>
            <a:lvl1pPr algn="ctr">
              <a:defRPr sz="4500" baseline="0">
                <a:solidFill>
                  <a:srgbClr val="1A72F7"/>
                </a:solidFill>
                <a:latin typeface="Arial Black" panose="020B0604020202020204" pitchFamily="34" charset="0"/>
              </a:defRPr>
            </a:lvl1pPr>
          </a:lstStyle>
          <a:p>
            <a:r>
              <a:rPr dirty="0"/>
              <a:t>Title Text</a:t>
            </a:r>
          </a:p>
        </p:txBody>
      </p:sp>
      <p:sp>
        <p:nvSpPr>
          <p:cNvPr id="7" name="Body Level One…">
            <a:extLst>
              <a:ext uri="{FF2B5EF4-FFF2-40B4-BE49-F238E27FC236}">
                <a16:creationId xmlns:a16="http://schemas.microsoft.com/office/drawing/2014/main" id="{33D8FF27-A2E4-6345-BB51-FCA368E526BC}"/>
              </a:ext>
            </a:extLst>
          </p:cNvPr>
          <p:cNvSpPr txBox="1">
            <a:spLocks noGrp="1"/>
          </p:cNvSpPr>
          <p:nvPr>
            <p:ph type="body" sz="quarter" idx="1" hasCustomPrompt="1"/>
          </p:nvPr>
        </p:nvSpPr>
        <p:spPr>
          <a:xfrm>
            <a:off x="1333500" y="5789014"/>
            <a:ext cx="15621000" cy="3486149"/>
          </a:xfrm>
          <a:prstGeom prst="rect">
            <a:avLst/>
          </a:prstGeom>
        </p:spPr>
        <p:txBody>
          <a:bodyPr anchor="t"/>
          <a:lstStyle>
            <a:lvl1pPr marL="0" indent="0" algn="ctr">
              <a:lnSpc>
                <a:spcPct val="100000"/>
              </a:lnSpc>
              <a:spcBef>
                <a:spcPts val="750"/>
              </a:spcBef>
              <a:spcAft>
                <a:spcPts val="750"/>
              </a:spcAft>
              <a:buSzTx/>
              <a:buNone/>
              <a:defRPr sz="3000" baseline="0">
                <a:solidFill>
                  <a:schemeClr val="tx2"/>
                </a:solidFill>
                <a:latin typeface="Arial" panose="020B0604020202020204" pitchFamily="34" charset="0"/>
                <a:ea typeface="Helvetica Neue"/>
                <a:cs typeface="Helvetica Neue"/>
                <a:sym typeface="Helvetica Neue"/>
              </a:defRPr>
            </a:lvl1pPr>
            <a:lvl2pPr marL="0" indent="0" algn="ctr">
              <a:lnSpc>
                <a:spcPct val="100000"/>
              </a:lnSpc>
              <a:spcBef>
                <a:spcPts val="750"/>
              </a:spcBef>
              <a:spcAft>
                <a:spcPts val="750"/>
              </a:spcAft>
              <a:buSzTx/>
              <a:buNone/>
              <a:defRPr sz="2500" baseline="0">
                <a:solidFill>
                  <a:schemeClr val="tx2"/>
                </a:solidFill>
                <a:latin typeface="Arial" panose="020B0604020202020204" pitchFamily="34" charset="0"/>
                <a:ea typeface="Helvetica Neue"/>
                <a:cs typeface="Helvetica Neue"/>
                <a:sym typeface="Helvetica Neue"/>
              </a:defRPr>
            </a:lvl2pPr>
            <a:lvl3pPr marL="0" indent="0" algn="ctr">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3pPr>
            <a:lvl4pPr marL="0" indent="0" algn="ctr">
              <a:lnSpc>
                <a:spcPct val="100000"/>
              </a:lnSpc>
              <a:spcBef>
                <a:spcPts val="750"/>
              </a:spcBef>
              <a:spcAft>
                <a:spcPts val="750"/>
              </a:spcAft>
              <a:buSzTx/>
              <a:buNone/>
              <a:defRPr sz="2250" baseline="0">
                <a:solidFill>
                  <a:schemeClr val="tx2"/>
                </a:solidFill>
                <a:latin typeface="Arial" panose="020B0604020202020204" pitchFamily="34" charset="0"/>
                <a:ea typeface="Helvetica Neue"/>
                <a:cs typeface="Helvetica Neue"/>
                <a:sym typeface="Helvetica Neue"/>
              </a:defRPr>
            </a:lvl4pPr>
            <a:lvl5pPr marL="0" indent="0" algn="ctr">
              <a:lnSpc>
                <a:spcPct val="100000"/>
              </a:lnSpc>
              <a:spcBef>
                <a:spcPts val="750"/>
              </a:spcBef>
              <a:spcAft>
                <a:spcPts val="750"/>
              </a:spcAft>
              <a:buSzTx/>
              <a:buNone/>
              <a:defRPr sz="175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90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52504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3321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8212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71434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2168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7433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26790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B61BEF0D-F0BB-DE4B-95CE-6DB70DBA9567}" type="datetimeFigureOut">
              <a:rPr lang="en-US" dirty="0"/>
              <a:pPr/>
              <a:t>7/13/2024</a:t>
            </a:fld>
            <a:endParaRPr lang="en-US" dirty="0"/>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86CB4B4D-7CA3-9044-876B-883B54F8677D}" type="slidenum">
              <a:rPr lang="en-US" smtClean="0"/>
              <a:t>‹#›</a:t>
            </a:fld>
            <a:endParaRPr lang="en-US"/>
          </a:p>
        </p:txBody>
      </p:sp>
      <p:sp>
        <p:nvSpPr>
          <p:cNvPr id="10" name="Rectangle 9">
            <a:extLst>
              <a:ext uri="{FF2B5EF4-FFF2-40B4-BE49-F238E27FC236}">
                <a16:creationId xmlns:a16="http://schemas.microsoft.com/office/drawing/2014/main" id="{F98E1056-901C-FA1C-320E-AB36384DDB6E}"/>
              </a:ext>
            </a:extLst>
          </p:cNvPr>
          <p:cNvSpPr/>
          <p:nvPr userDrawn="1"/>
        </p:nvSpPr>
        <p:spPr>
          <a:xfrm>
            <a:off x="15333544" y="9842793"/>
            <a:ext cx="2606804" cy="284693"/>
          </a:xfrm>
          <a:prstGeom prst="rect">
            <a:avLst/>
          </a:prstGeom>
        </p:spPr>
        <p:txBody>
          <a:bodyPr wrap="none">
            <a:spAutoFit/>
          </a:bodyPr>
          <a:lstStyle/>
          <a:p>
            <a:pPr marL="0" marR="0" lvl="0" indent="0" algn="r" defTabSz="619125" rtl="0" eaLnBrk="1" fontAlgn="auto" latinLnBrk="0" hangingPunct="0">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B1AFB1"/>
                </a:solidFill>
                <a:effectLst/>
                <a:uLnTx/>
                <a:uFillTx/>
                <a:latin typeface="Arial Black" panose="020B0A04020102020204"/>
                <a:sym typeface="Asap SemiBold"/>
              </a:rPr>
              <a:t>#BHUSA   </a:t>
            </a:r>
            <a:r>
              <a:rPr kumimoji="0" lang="en-US" sz="1250" b="0" i="0" u="none" strike="noStrike" kern="0" cap="none" spc="0" normalizeH="0" baseline="0" noProof="0" dirty="0">
                <a:ln>
                  <a:noFill/>
                </a:ln>
                <a:solidFill>
                  <a:srgbClr val="B1AFB1"/>
                </a:solidFill>
                <a:effectLst/>
                <a:uLnTx/>
                <a:uFillTx/>
                <a:latin typeface="Arial Black" panose="020B0A04020102020204"/>
                <a:sym typeface="Asap SemiBold"/>
              </a:rPr>
              <a:t>@BlackHatEvents</a:t>
            </a:r>
          </a:p>
        </p:txBody>
      </p:sp>
      <p:sp>
        <p:nvSpPr>
          <p:cNvPr id="11" name="MSIPCMContentMarking" descr="{&quot;HashCode&quot;:-1348403003,&quot;Placement&quot;:&quot;Footer&quot;,&quot;Top&quot;:629.10614,&quot;Left&quot;:0.0,&quot;SlideWidth&quot;:1152,&quot;SlideHeight&quot;:648}">
            <a:extLst>
              <a:ext uri="{FF2B5EF4-FFF2-40B4-BE49-F238E27FC236}">
                <a16:creationId xmlns:a16="http://schemas.microsoft.com/office/drawing/2014/main" id="{3FECA541-1AD5-D51D-7AD1-8A33B646B83D}"/>
              </a:ext>
            </a:extLst>
          </p:cNvPr>
          <p:cNvSpPr txBox="1"/>
          <p:nvPr userDrawn="1"/>
        </p:nvSpPr>
        <p:spPr>
          <a:xfrm>
            <a:off x="0" y="10050469"/>
            <a:ext cx="2663005" cy="173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indent="0" algn="l" defTabSz="1031875" rtl="0" fontAlgn="auto" latinLnBrk="0" hangingPunct="0">
              <a:lnSpc>
                <a:spcPct val="100000"/>
              </a:lnSpc>
              <a:spcBef>
                <a:spcPts val="0"/>
              </a:spcBef>
              <a:spcAft>
                <a:spcPts val="0"/>
              </a:spcAft>
              <a:buClrTx/>
              <a:buSzTx/>
              <a:buFontTx/>
              <a:buNone/>
              <a:tabLst/>
            </a:pPr>
            <a:r>
              <a:rPr kumimoji="0" lang="en-US" sz="1125" b="0" i="0" u="none" strike="noStrike" cap="none" spc="0" normalizeH="0" baseline="0">
                <a:ln>
                  <a:noFill/>
                </a:ln>
                <a:solidFill>
                  <a:srgbClr val="0078D7"/>
                </a:solidFill>
                <a:effectLst/>
                <a:uFillTx/>
                <a:latin typeface="Rockwell" panose="02060603020205020403" pitchFamily="18" charset="0"/>
                <a:ea typeface="Asap SemiBold"/>
                <a:cs typeface="Asap SemiBold"/>
                <a:sym typeface="Asap SemiBold"/>
              </a:rPr>
              <a:t>Information Classification: General</a:t>
            </a:r>
          </a:p>
        </p:txBody>
      </p:sp>
    </p:spTree>
    <p:extLst>
      <p:ext uri="{BB962C8B-B14F-4D97-AF65-F5344CB8AC3E}">
        <p14:creationId xmlns:p14="http://schemas.microsoft.com/office/powerpoint/2010/main" val="81426736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51" r:id="rId18"/>
    <p:sldLayoutId id="2147483652" r:id="rId19"/>
    <p:sldLayoutId id="2147483653" r:id="rId20"/>
    <p:sldLayoutId id="2147483654" r:id="rId21"/>
    <p:sldLayoutId id="2147483655" r:id="rId22"/>
    <p:sldLayoutId id="2147483656" r:id="rId23"/>
    <p:sldLayoutId id="2147483658" r:id="rId24"/>
    <p:sldLayoutId id="2147483659" r:id="rId25"/>
    <p:sldLayoutId id="2147483660" r:id="rId2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krebsonsecurity.com/2024/02/juniper-support-portal-exposed-customer-device-info/" TargetMode="External"/><Relationship Id="rId7" Type="http://schemas.openxmlformats.org/officeDocument/2006/relationships/hyperlink" Target="https://www.darkreading.com/application-security/misconfigured-salesforce-communities-place-orgs-at-risk-of-data-theft-adversary-recon" TargetMode="Externa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bankinfosecurity.com/salesforce-security-alert-api-error-exposed-marketing-data-a-11278" TargetMode="External"/><Relationship Id="rId11" Type="http://schemas.openxmlformats.org/officeDocument/2006/relationships/image" Target="../media/image7.png"/><Relationship Id="rId5" Type="http://schemas.openxmlformats.org/officeDocument/2006/relationships/hyperlink" Target="https://krebsonsecurity.com/2023/04/many-public-salesforce-sites-are-leaking-private-data/" TargetMode="External"/><Relationship Id="rId10" Type="http://schemas.openxmlformats.org/officeDocument/2006/relationships/image" Target="../media/image6.png"/><Relationship Id="rId4" Type="http://schemas.openxmlformats.org/officeDocument/2006/relationships/hyperlink" Target="https://www.scmagazine.com/news/salesforce-community-cloud-data-leaks-misconfigurations"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rodneybeede.com/curriculum%20vitae/bio.html"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5165504" y="2102364"/>
            <a:ext cx="7956993" cy="12195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algn="ctr" defTabSz="685800">
              <a:lnSpc>
                <a:spcPct val="90000"/>
              </a:lnSpc>
              <a:defRPr sz="16000" spc="-296">
                <a:solidFill>
                  <a:srgbClr val="01CF89"/>
                </a:solidFill>
                <a:latin typeface="+mn-lt"/>
                <a:ea typeface="+mn-ea"/>
                <a:cs typeface="+mn-cs"/>
                <a:sym typeface="Spartan Bold"/>
              </a:defRPr>
            </a:pPr>
            <a:r>
              <a:rPr lang="en-US" sz="8250" b="1" dirty="0">
                <a:solidFill>
                  <a:schemeClr val="accent1">
                    <a:lumMod val="75000"/>
                  </a:schemeClr>
                </a:solidFill>
                <a:latin typeface="+mj-lt"/>
              </a:rPr>
              <a:t>PaaS Cloud Goat</a:t>
            </a:r>
            <a:endParaRPr sz="8250" b="1" dirty="0">
              <a:solidFill>
                <a:schemeClr val="bg1"/>
              </a:solidFill>
              <a:latin typeface="+mj-lt"/>
            </a:endParaRPr>
          </a:p>
        </p:txBody>
      </p:sp>
      <p:sp>
        <p:nvSpPr>
          <p:cNvPr id="7" name="Body Level One…">
            <a:extLst>
              <a:ext uri="{FF2B5EF4-FFF2-40B4-BE49-F238E27FC236}">
                <a16:creationId xmlns:a16="http://schemas.microsoft.com/office/drawing/2014/main" id="{90463464-C0B3-4F4E-8ED3-C37C87F02DF2}"/>
              </a:ext>
            </a:extLst>
          </p:cNvPr>
          <p:cNvSpPr txBox="1">
            <a:spLocks/>
          </p:cNvSpPr>
          <p:nvPr/>
        </p:nvSpPr>
        <p:spPr>
          <a:xfrm>
            <a:off x="1333500" y="4187102"/>
            <a:ext cx="15621000" cy="2079121"/>
          </a:xfrm>
          <a:prstGeom prst="rect">
            <a:avLst/>
          </a:prstGeom>
        </p:spPr>
        <p:txBody>
          <a:bodyPr anchor="t"/>
          <a:lstStyle>
            <a:lvl1pPr marL="0" marR="0" indent="0" algn="ctr" defTabSz="495300" latinLnBrk="0">
              <a:lnSpc>
                <a:spcPct val="100000"/>
              </a:lnSpc>
              <a:spcBef>
                <a:spcPts val="600"/>
              </a:spcBef>
              <a:spcAft>
                <a:spcPts val="600"/>
              </a:spcAft>
              <a:buClrTx/>
              <a:buSzTx/>
              <a:buFontTx/>
              <a:buNone/>
              <a:tabLst/>
              <a:defRPr sz="24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ctr" defTabSz="495300" latinLnBrk="0">
              <a:lnSpc>
                <a:spcPct val="100000"/>
              </a:lnSpc>
              <a:spcBef>
                <a:spcPts val="600"/>
              </a:spcBef>
              <a:spcAft>
                <a:spcPts val="6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ctr" defTabSz="495300" latinLnBrk="0">
              <a:lnSpc>
                <a:spcPct val="100000"/>
              </a:lnSpc>
              <a:spcBef>
                <a:spcPts val="600"/>
              </a:spcBef>
              <a:spcAft>
                <a:spcPts val="600"/>
              </a:spcAft>
              <a:buClrTx/>
              <a:buSzTx/>
              <a:buFontTx/>
              <a:buNone/>
              <a:tabLst/>
              <a:defRPr sz="1400"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hangingPunct="1"/>
            <a:r>
              <a:rPr lang="en-US" sz="4000" dirty="0">
                <a:solidFill>
                  <a:schemeClr val="bg1"/>
                </a:solidFill>
              </a:rPr>
              <a:t>https://github.com/Coalfire-Research/paas-cloud-goat</a:t>
            </a:r>
            <a:br>
              <a:rPr lang="en-US" sz="4000" dirty="0">
                <a:solidFill>
                  <a:schemeClr val="bg1"/>
                </a:solidFill>
              </a:rPr>
            </a:br>
            <a:br>
              <a:rPr lang="en-US" sz="4000" dirty="0">
                <a:solidFill>
                  <a:schemeClr val="bg1"/>
                </a:solidFill>
              </a:rPr>
            </a:br>
            <a:r>
              <a:rPr lang="en-US" sz="4000" dirty="0">
                <a:solidFill>
                  <a:schemeClr val="bg1"/>
                </a:solidFill>
              </a:rPr>
              <a:t>Rodney Beede</a:t>
            </a:r>
            <a:endParaRPr lang="en-US" sz="3000" dirty="0">
              <a:solidFill>
                <a:schemeClr val="bg1"/>
              </a:solidFill>
            </a:endParaRPr>
          </a:p>
        </p:txBody>
      </p:sp>
    </p:spTree>
    <p:extLst>
      <p:ext uri="{BB962C8B-B14F-4D97-AF65-F5344CB8AC3E}">
        <p14:creationId xmlns:p14="http://schemas.microsoft.com/office/powerpoint/2010/main" val="2897059675"/>
      </p:ext>
    </p:extLst>
  </p:cSld>
  <p:clrMapOvr>
    <a:masterClrMapping/>
  </p:clrMapOvr>
  <p:transition spd="med" advClick="0" advTm="5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0F7C4A-6795-7642-8F57-2FB15F906083}"/>
              </a:ext>
            </a:extLst>
          </p:cNvPr>
          <p:cNvGrpSpPr/>
          <p:nvPr/>
        </p:nvGrpSpPr>
        <p:grpSpPr>
          <a:xfrm>
            <a:off x="618395" y="1933326"/>
            <a:ext cx="17051210" cy="7858419"/>
            <a:chOff x="812918" y="1546660"/>
            <a:chExt cx="13640968" cy="6286735"/>
          </a:xfrm>
        </p:grpSpPr>
        <p:sp>
          <p:nvSpPr>
            <p:cNvPr id="450" name="Rectangle"/>
            <p:cNvSpPr>
              <a:spLocks noChangeAspect="1"/>
            </p:cNvSpPr>
            <p:nvPr/>
          </p:nvSpPr>
          <p:spPr>
            <a:xfrm>
              <a:off x="812918" y="1546660"/>
              <a:ext cx="3983782" cy="6268979"/>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440" dirty="0"/>
            </a:p>
          </p:txBody>
        </p:sp>
        <p:sp>
          <p:nvSpPr>
            <p:cNvPr id="453" name="Rectangle"/>
            <p:cNvSpPr>
              <a:spLocks noChangeAspect="1"/>
            </p:cNvSpPr>
            <p:nvPr/>
          </p:nvSpPr>
          <p:spPr>
            <a:xfrm>
              <a:off x="5640012" y="1560611"/>
              <a:ext cx="3986784" cy="627278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440"/>
            </a:p>
          </p:txBody>
        </p:sp>
        <p:sp>
          <p:nvSpPr>
            <p:cNvPr id="456" name="Rectangle"/>
            <p:cNvSpPr>
              <a:spLocks noChangeAspect="1"/>
            </p:cNvSpPr>
            <p:nvPr/>
          </p:nvSpPr>
          <p:spPr>
            <a:xfrm>
              <a:off x="10467102" y="1546660"/>
              <a:ext cx="3986784" cy="6272784"/>
            </a:xfrm>
            <a:prstGeom prst="rect">
              <a:avLst/>
            </a:prstGeom>
            <a:solidFill>
              <a:schemeClr val="tx1"/>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440"/>
            </a:p>
          </p:txBody>
        </p:sp>
      </p:grpSp>
      <p:sp>
        <p:nvSpPr>
          <p:cNvPr id="452" name="Fictum, deserunt mollit anim laborum astutumque! Ullamco laboris nisi ut aliquid ex ea commodi consequat. Mercedem aut nummos unde unde extricat, amaras. Sed haec quis possit intrepidus aestimare tellus."/>
          <p:cNvSpPr txBox="1"/>
          <p:nvPr/>
        </p:nvSpPr>
        <p:spPr>
          <a:xfrm>
            <a:off x="1122611" y="3258460"/>
            <a:ext cx="3977640" cy="1970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defTabSz="914400">
              <a:defRPr sz="2400" spc="-44">
                <a:solidFill>
                  <a:srgbClr val="01CF89"/>
                </a:solidFill>
                <a:latin typeface="Spartan Thin Medium"/>
                <a:ea typeface="Spartan Thin Medium"/>
                <a:cs typeface="Spartan Thin Medium"/>
                <a:sym typeface="Spartan Thin Medium"/>
              </a:defRPr>
            </a:lvl1pPr>
          </a:lstStyle>
          <a:p>
            <a:pPr algn="ctr"/>
            <a:r>
              <a:rPr lang="en-US" sz="2250" dirty="0">
                <a:solidFill>
                  <a:schemeClr val="bg1"/>
                </a:solidFill>
                <a:latin typeface="+mn-lt"/>
              </a:rPr>
              <a:t>Exploit the vulnerabilities</a:t>
            </a:r>
          </a:p>
          <a:p>
            <a:pPr algn="ctr"/>
            <a:endParaRPr lang="en-US" sz="2250" dirty="0">
              <a:solidFill>
                <a:schemeClr val="bg1"/>
              </a:solidFill>
              <a:latin typeface="+mn-lt"/>
            </a:endParaRPr>
          </a:p>
          <a:p>
            <a:pPr algn="ctr"/>
            <a:r>
              <a:rPr lang="en-US" sz="2250" dirty="0">
                <a:solidFill>
                  <a:schemeClr val="bg1"/>
                </a:solidFill>
                <a:latin typeface="+mn-lt"/>
              </a:rPr>
              <a:t>Gain experience</a:t>
            </a:r>
          </a:p>
        </p:txBody>
      </p:sp>
      <p:sp>
        <p:nvSpPr>
          <p:cNvPr id="455" name="Fictum, deserunt mollit anim laborum astutumque! Ullamco laboris nisi ut aliquid ex ea commodi consequat. Mercedem aut nummos unde unde extricat, amaras. Sed haec quis possit intrepidus aestimare tellus."/>
          <p:cNvSpPr txBox="1"/>
          <p:nvPr/>
        </p:nvSpPr>
        <p:spPr>
          <a:xfrm>
            <a:off x="7157678" y="3304618"/>
            <a:ext cx="3972645" cy="18014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defTabSz="914400">
              <a:defRPr sz="2400" spc="-44">
                <a:solidFill>
                  <a:srgbClr val="01CF89"/>
                </a:solidFill>
                <a:latin typeface="Spartan Thin Medium"/>
                <a:ea typeface="Spartan Thin Medium"/>
                <a:cs typeface="Spartan Thin Medium"/>
                <a:sym typeface="Spartan Thin Medium"/>
              </a:defRPr>
            </a:lvl1pPr>
          </a:lstStyle>
          <a:p>
            <a:pPr algn="ctr"/>
            <a:r>
              <a:rPr lang="en-US" sz="2250" dirty="0">
                <a:solidFill>
                  <a:schemeClr val="bg1"/>
                </a:solidFill>
                <a:latin typeface="+mn-lt"/>
              </a:rPr>
              <a:t>Practical instructions</a:t>
            </a:r>
          </a:p>
          <a:p>
            <a:pPr algn="ctr"/>
            <a:endParaRPr lang="en-US" sz="2250" dirty="0">
              <a:solidFill>
                <a:schemeClr val="bg1"/>
              </a:solidFill>
              <a:latin typeface="+mn-lt"/>
            </a:endParaRPr>
          </a:p>
          <a:p>
            <a:pPr algn="ctr"/>
            <a:r>
              <a:rPr lang="en-US" sz="2250" dirty="0">
                <a:solidFill>
                  <a:schemeClr val="bg1"/>
                </a:solidFill>
                <a:latin typeface="+mn-lt"/>
              </a:rPr>
              <a:t>Helpful teaching tips</a:t>
            </a:r>
          </a:p>
          <a:p>
            <a:pPr algn="ctr"/>
            <a:endParaRPr lang="en-US" sz="2250" dirty="0">
              <a:solidFill>
                <a:schemeClr val="bg1"/>
              </a:solidFill>
              <a:latin typeface="+mn-lt"/>
            </a:endParaRPr>
          </a:p>
          <a:p>
            <a:pPr algn="ctr"/>
            <a:endParaRPr sz="2250" dirty="0">
              <a:solidFill>
                <a:schemeClr val="bg1"/>
              </a:solidFill>
              <a:latin typeface="+mn-lt"/>
            </a:endParaRPr>
          </a:p>
        </p:txBody>
      </p:sp>
      <p:sp>
        <p:nvSpPr>
          <p:cNvPr id="457" name="Finding #2"/>
          <p:cNvSpPr txBox="1"/>
          <p:nvPr/>
        </p:nvSpPr>
        <p:spPr>
          <a:xfrm>
            <a:off x="12998190" y="2168491"/>
            <a:ext cx="4468018" cy="561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3500" b="1" dirty="0">
                <a:solidFill>
                  <a:srgbClr val="1A72F7"/>
                </a:solidFill>
                <a:latin typeface="+mj-lt"/>
              </a:rPr>
              <a:t>Focused Resource</a:t>
            </a:r>
            <a:endParaRPr sz="3500" b="1" dirty="0">
              <a:solidFill>
                <a:srgbClr val="1A72F7"/>
              </a:solidFill>
              <a:latin typeface="+mj-lt"/>
            </a:endParaRPr>
          </a:p>
        </p:txBody>
      </p:sp>
      <p:sp>
        <p:nvSpPr>
          <p:cNvPr id="458" name="Fictum, deserunt mollit anim laborum astutumque! Ullamco laboris nisi ut aliquid ex ea commodi consequat. Mercedem aut nummos unde unde extricat, amaras. Sed haec quis possit intrepidus aestimare tellus."/>
          <p:cNvSpPr txBox="1"/>
          <p:nvPr/>
        </p:nvSpPr>
        <p:spPr>
          <a:xfrm>
            <a:off x="13104661" y="3338067"/>
            <a:ext cx="4115873" cy="1570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defTabSz="914400">
              <a:defRPr sz="2400" spc="-44">
                <a:solidFill>
                  <a:srgbClr val="01CF89"/>
                </a:solidFill>
                <a:latin typeface="Spartan Thin Medium"/>
                <a:ea typeface="Spartan Thin Medium"/>
                <a:cs typeface="Spartan Thin Medium"/>
                <a:sym typeface="Spartan Thin Medium"/>
              </a:defRPr>
            </a:lvl1pPr>
          </a:lstStyle>
          <a:p>
            <a:pPr algn="ctr"/>
            <a:r>
              <a:rPr lang="en-US" sz="2250" dirty="0">
                <a:solidFill>
                  <a:schemeClr val="bg1"/>
                </a:solidFill>
                <a:latin typeface="+mn-lt"/>
              </a:rPr>
              <a:t>Consolidated list of</a:t>
            </a:r>
          </a:p>
          <a:p>
            <a:pPr algn="ctr"/>
            <a:endParaRPr lang="en-US" sz="2250" dirty="0">
              <a:solidFill>
                <a:schemeClr val="bg1"/>
              </a:solidFill>
              <a:latin typeface="+mn-lt"/>
            </a:endParaRPr>
          </a:p>
          <a:p>
            <a:pPr algn="ctr"/>
            <a:r>
              <a:rPr lang="en-US" sz="2250" dirty="0">
                <a:solidFill>
                  <a:schemeClr val="bg1"/>
                </a:solidFill>
                <a:latin typeface="+mn-lt"/>
              </a:rPr>
              <a:t>Salesforce app vulnerabilities</a:t>
            </a:r>
          </a:p>
        </p:txBody>
      </p:sp>
      <p:sp>
        <p:nvSpPr>
          <p:cNvPr id="5" name="TextBox 4">
            <a:extLst>
              <a:ext uri="{FF2B5EF4-FFF2-40B4-BE49-F238E27FC236}">
                <a16:creationId xmlns:a16="http://schemas.microsoft.com/office/drawing/2014/main" id="{25B9A1BF-FA28-60BA-54D3-E0D175398D2C}"/>
              </a:ext>
            </a:extLst>
          </p:cNvPr>
          <p:cNvSpPr txBox="1"/>
          <p:nvPr/>
        </p:nvSpPr>
        <p:spPr>
          <a:xfrm>
            <a:off x="618396" y="9755653"/>
            <a:ext cx="4979728" cy="312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3500" tIns="63500" rIns="63500" bIns="63500" numCol="1" spcCol="38100" rtlCol="0" anchor="ctr">
            <a:spAutoFit/>
          </a:bodyPr>
          <a:lstStyle/>
          <a:p>
            <a:pPr algn="ctr" defTabSz="1031875"/>
            <a:r>
              <a:rPr lang="en-US" sz="600" dirty="0">
                <a:solidFill>
                  <a:srgbClr val="000000"/>
                </a:solidFill>
              </a:rPr>
              <a:t>Image care of “An image of hands on experience with a wrench and a hammer” Content credentials</a:t>
            </a:r>
          </a:p>
          <a:p>
            <a:pPr algn="ctr" defTabSz="1031875"/>
            <a:r>
              <a:rPr lang="en-US" sz="600" dirty="0">
                <a:solidFill>
                  <a:srgbClr val="000000"/>
                </a:solidFill>
              </a:rPr>
              <a:t>Generated with AI ∙ May 10, 2024 at 12:12 PM</a:t>
            </a:r>
          </a:p>
        </p:txBody>
      </p:sp>
      <p:sp>
        <p:nvSpPr>
          <p:cNvPr id="451" name="Finding #1"/>
          <p:cNvSpPr txBox="1"/>
          <p:nvPr/>
        </p:nvSpPr>
        <p:spPr>
          <a:xfrm>
            <a:off x="850205" y="2169918"/>
            <a:ext cx="4516108" cy="575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3600" b="1" dirty="0">
                <a:solidFill>
                  <a:srgbClr val="1A72F7"/>
                </a:solidFill>
                <a:latin typeface="+mj-lt"/>
              </a:rPr>
              <a:t>Hands-on Hacking</a:t>
            </a:r>
            <a:endParaRPr sz="3600" b="1" dirty="0">
              <a:solidFill>
                <a:srgbClr val="1A72F7"/>
              </a:solidFill>
              <a:latin typeface="+mj-lt"/>
            </a:endParaRPr>
          </a:p>
        </p:txBody>
      </p:sp>
      <p:sp>
        <p:nvSpPr>
          <p:cNvPr id="454" name="Finding #2"/>
          <p:cNvSpPr txBox="1"/>
          <p:nvPr/>
        </p:nvSpPr>
        <p:spPr>
          <a:xfrm>
            <a:off x="7205952" y="2107593"/>
            <a:ext cx="3961084" cy="700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4500" b="1" dirty="0">
                <a:solidFill>
                  <a:srgbClr val="1A72F7"/>
                </a:solidFill>
                <a:latin typeface="+mj-lt"/>
              </a:rPr>
              <a:t>Self Training</a:t>
            </a:r>
            <a:endParaRPr sz="4500" b="1" dirty="0">
              <a:solidFill>
                <a:srgbClr val="1A72F7"/>
              </a:solidFill>
              <a:latin typeface="+mj-lt"/>
            </a:endParaRPr>
          </a:p>
        </p:txBody>
      </p:sp>
      <p:pic>
        <p:nvPicPr>
          <p:cNvPr id="9" name="Picture 8">
            <a:extLst>
              <a:ext uri="{FF2B5EF4-FFF2-40B4-BE49-F238E27FC236}">
                <a16:creationId xmlns:a16="http://schemas.microsoft.com/office/drawing/2014/main" id="{AC585D8E-5255-F053-DE61-7F6F20D7CD53}"/>
              </a:ext>
            </a:extLst>
          </p:cNvPr>
          <p:cNvPicPr>
            <a:picLocks noChangeAspect="1"/>
          </p:cNvPicPr>
          <p:nvPr/>
        </p:nvPicPr>
        <p:blipFill>
          <a:blip r:embed="rId3"/>
          <a:stretch>
            <a:fillRect/>
          </a:stretch>
        </p:blipFill>
        <p:spPr>
          <a:xfrm>
            <a:off x="919726" y="4828201"/>
            <a:ext cx="4415271" cy="4415271"/>
          </a:xfrm>
          <a:prstGeom prst="rect">
            <a:avLst/>
          </a:prstGeom>
        </p:spPr>
      </p:pic>
      <p:sp>
        <p:nvSpPr>
          <p:cNvPr id="10" name="TextBox 9">
            <a:extLst>
              <a:ext uri="{FF2B5EF4-FFF2-40B4-BE49-F238E27FC236}">
                <a16:creationId xmlns:a16="http://schemas.microsoft.com/office/drawing/2014/main" id="{23C65173-2590-673C-47BF-453CA1F86239}"/>
              </a:ext>
            </a:extLst>
          </p:cNvPr>
          <p:cNvSpPr txBox="1"/>
          <p:nvPr/>
        </p:nvSpPr>
        <p:spPr>
          <a:xfrm>
            <a:off x="6662278" y="9792120"/>
            <a:ext cx="4979728" cy="312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3500" tIns="63500" rIns="63500" bIns="63500" numCol="1" spcCol="38100" rtlCol="0" anchor="ctr">
            <a:spAutoFit/>
          </a:bodyPr>
          <a:lstStyle/>
          <a:p>
            <a:pPr algn="ctr" defTabSz="1031875"/>
            <a:r>
              <a:rPr lang="en-US" sz="600" dirty="0">
                <a:solidFill>
                  <a:srgbClr val="000000"/>
                </a:solidFill>
              </a:rPr>
              <a:t>Image care of “A hacker trainer” Content credentials</a:t>
            </a:r>
          </a:p>
          <a:p>
            <a:pPr algn="ctr" defTabSz="1031875"/>
            <a:r>
              <a:rPr lang="en-US" sz="600" dirty="0">
                <a:solidFill>
                  <a:srgbClr val="000000"/>
                </a:solidFill>
              </a:rPr>
              <a:t>Generated with AI ∙ May 10, 2024 at 12:18 PM</a:t>
            </a:r>
          </a:p>
        </p:txBody>
      </p:sp>
      <p:sp>
        <p:nvSpPr>
          <p:cNvPr id="11" name="TextBox 10">
            <a:extLst>
              <a:ext uri="{FF2B5EF4-FFF2-40B4-BE49-F238E27FC236}">
                <a16:creationId xmlns:a16="http://schemas.microsoft.com/office/drawing/2014/main" id="{1F23F95B-06D6-62E6-4436-3CF786B12C82}"/>
              </a:ext>
            </a:extLst>
          </p:cNvPr>
          <p:cNvSpPr txBox="1"/>
          <p:nvPr/>
        </p:nvSpPr>
        <p:spPr>
          <a:xfrm>
            <a:off x="12693634" y="9895552"/>
            <a:ext cx="4979728" cy="312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3500" tIns="63500" rIns="63500" bIns="63500" numCol="1" spcCol="38100" rtlCol="0" anchor="ctr">
            <a:spAutoFit/>
          </a:bodyPr>
          <a:lstStyle/>
          <a:p>
            <a:pPr algn="ctr" defTabSz="1031875"/>
            <a:r>
              <a:rPr lang="en-US" sz="600" dirty="0">
                <a:solidFill>
                  <a:srgbClr val="000000"/>
                </a:solidFill>
              </a:rPr>
              <a:t>Image care of “A hacker at a one-stop shop for vulnerabilities</a:t>
            </a:r>
          </a:p>
          <a:p>
            <a:pPr algn="ctr" defTabSz="1031875"/>
            <a:r>
              <a:rPr lang="en-US" sz="600" dirty="0">
                <a:solidFill>
                  <a:srgbClr val="000000"/>
                </a:solidFill>
              </a:rPr>
              <a:t>Generated with AI ∙ May 10, 2024 at 12:30 PM</a:t>
            </a:r>
          </a:p>
        </p:txBody>
      </p:sp>
      <p:pic>
        <p:nvPicPr>
          <p:cNvPr id="13" name="Picture 12">
            <a:extLst>
              <a:ext uri="{FF2B5EF4-FFF2-40B4-BE49-F238E27FC236}">
                <a16:creationId xmlns:a16="http://schemas.microsoft.com/office/drawing/2014/main" id="{73FCE7A4-02FD-8EC6-C64F-55B1660C98D9}"/>
              </a:ext>
            </a:extLst>
          </p:cNvPr>
          <p:cNvPicPr>
            <a:picLocks noChangeAspect="1"/>
          </p:cNvPicPr>
          <p:nvPr/>
        </p:nvPicPr>
        <p:blipFill>
          <a:blip r:embed="rId4"/>
          <a:stretch>
            <a:fillRect/>
          </a:stretch>
        </p:blipFill>
        <p:spPr>
          <a:xfrm>
            <a:off x="6957905" y="4828201"/>
            <a:ext cx="4415728" cy="4415728"/>
          </a:xfrm>
          <a:prstGeom prst="rect">
            <a:avLst/>
          </a:prstGeom>
        </p:spPr>
      </p:pic>
      <p:pic>
        <p:nvPicPr>
          <p:cNvPr id="14" name="Picture 13">
            <a:extLst>
              <a:ext uri="{FF2B5EF4-FFF2-40B4-BE49-F238E27FC236}">
                <a16:creationId xmlns:a16="http://schemas.microsoft.com/office/drawing/2014/main" id="{10D780F9-E6B1-F4F8-D6CD-BF5980143E78}"/>
              </a:ext>
            </a:extLst>
          </p:cNvPr>
          <p:cNvPicPr>
            <a:picLocks noChangeAspect="1"/>
          </p:cNvPicPr>
          <p:nvPr/>
        </p:nvPicPr>
        <p:blipFill>
          <a:blip r:embed="rId5"/>
          <a:stretch>
            <a:fillRect/>
          </a:stretch>
        </p:blipFill>
        <p:spPr>
          <a:xfrm>
            <a:off x="12983722" y="4828201"/>
            <a:ext cx="4415728" cy="4415728"/>
          </a:xfrm>
          <a:prstGeom prst="rect">
            <a:avLst/>
          </a:prstGeom>
        </p:spPr>
      </p:pic>
    </p:spTree>
  </p:cSld>
  <p:clrMapOvr>
    <a:masterClrMapping/>
  </p:clrMapOvr>
  <p:transition spd="med" advClick="0" advTm="5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952501" y="2135692"/>
            <a:ext cx="1195557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914400">
              <a:defRPr sz="8000" spc="-148">
                <a:solidFill>
                  <a:srgbClr val="01CF89"/>
                </a:solidFill>
                <a:latin typeface="+mn-lt"/>
                <a:ea typeface="+mn-ea"/>
                <a:cs typeface="+mn-cs"/>
                <a:sym typeface="Spartan Bold"/>
              </a:defRPr>
            </a:lvl1pPr>
          </a:lstStyle>
          <a:p>
            <a:r>
              <a:rPr lang="en-US" sz="6000" b="1" dirty="0">
                <a:solidFill>
                  <a:srgbClr val="1A72F7"/>
                </a:solidFill>
                <a:latin typeface="+mj-lt"/>
              </a:rPr>
              <a:t>Custom Apps in Salesforce</a:t>
            </a:r>
            <a:endParaRPr sz="6000" b="1" dirty="0">
              <a:solidFill>
                <a:srgbClr val="1A72F7"/>
              </a:solidFill>
              <a:latin typeface="+mj-lt"/>
            </a:endParaRPr>
          </a:p>
        </p:txBody>
      </p:sp>
      <p:sp>
        <p:nvSpPr>
          <p:cNvPr id="2" name="TextBox 1">
            <a:extLst>
              <a:ext uri="{FF2B5EF4-FFF2-40B4-BE49-F238E27FC236}">
                <a16:creationId xmlns:a16="http://schemas.microsoft.com/office/drawing/2014/main" id="{BE6695FF-073C-414E-01CE-A05A7AF69226}"/>
              </a:ext>
            </a:extLst>
          </p:cNvPr>
          <p:cNvSpPr txBox="1"/>
          <p:nvPr/>
        </p:nvSpPr>
        <p:spPr>
          <a:xfrm>
            <a:off x="952501" y="4077222"/>
            <a:ext cx="10953488" cy="4401205"/>
          </a:xfrm>
          <a:prstGeom prst="rect">
            <a:avLst/>
          </a:prstGeom>
          <a:noFill/>
        </p:spPr>
        <p:txBody>
          <a:bodyPr wrap="square" rtlCol="0">
            <a:spAutoFit/>
          </a:bodyPr>
          <a:lstStyle/>
          <a:p>
            <a:pPr marL="285750" indent="-285750">
              <a:buFont typeface="Arial" panose="020B0604020202020204" pitchFamily="34" charset="0"/>
              <a:buChar char="•"/>
            </a:pPr>
            <a:r>
              <a:rPr lang="en-US" sz="4000" dirty="0"/>
              <a:t>Customer or Partner created</a:t>
            </a:r>
          </a:p>
          <a:p>
            <a:endParaRPr lang="en-US" sz="4000" dirty="0"/>
          </a:p>
          <a:p>
            <a:r>
              <a:rPr lang="en-US" sz="4000" dirty="0"/>
              <a:t>Common Vulnerabilities</a:t>
            </a:r>
          </a:p>
          <a:p>
            <a:pPr marL="285750" indent="-285750">
              <a:buFont typeface="Arial" panose="020B0604020202020204" pitchFamily="34" charset="0"/>
              <a:buChar char="•"/>
            </a:pPr>
            <a:r>
              <a:rPr lang="en-US" sz="4000" dirty="0"/>
              <a:t>Data source injection (SOQL,SOSL)</a:t>
            </a:r>
          </a:p>
          <a:p>
            <a:pPr marL="285750" indent="-285750">
              <a:buFont typeface="Arial" panose="020B0604020202020204" pitchFamily="34" charset="0"/>
              <a:buChar char="•"/>
            </a:pPr>
            <a:r>
              <a:rPr lang="en-US" sz="4000" dirty="0"/>
              <a:t>Authorization</a:t>
            </a:r>
          </a:p>
          <a:p>
            <a:pPr marL="285750" indent="-285750">
              <a:buFont typeface="Arial" panose="020B0604020202020204" pitchFamily="34" charset="0"/>
              <a:buChar char="•"/>
            </a:pPr>
            <a:r>
              <a:rPr lang="en-US" sz="4000" dirty="0"/>
              <a:t>XSS</a:t>
            </a:r>
          </a:p>
          <a:p>
            <a:pPr marL="285750" indent="-285750">
              <a:buFont typeface="Arial" panose="020B0604020202020204" pitchFamily="34" charset="0"/>
              <a:buChar char="•"/>
            </a:pPr>
            <a:r>
              <a:rPr lang="en-US" sz="4000" dirty="0"/>
              <a:t>Authorization Misconfigurations</a:t>
            </a:r>
          </a:p>
        </p:txBody>
      </p:sp>
    </p:spTree>
    <p:extLst>
      <p:ext uri="{BB962C8B-B14F-4D97-AF65-F5344CB8AC3E}">
        <p14:creationId xmlns:p14="http://schemas.microsoft.com/office/powerpoint/2010/main" val="55271093"/>
      </p:ext>
    </p:extLst>
  </p:cSld>
  <p:clrMapOvr>
    <a:masterClrMapping/>
  </p:clrMapOvr>
  <p:transition spd="med" advClick="0" advTm="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1356099" y="161850"/>
            <a:ext cx="3739317"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914400">
              <a:defRPr sz="8000" spc="-148">
                <a:solidFill>
                  <a:srgbClr val="01CF89"/>
                </a:solidFill>
                <a:latin typeface="+mn-lt"/>
                <a:ea typeface="+mn-ea"/>
                <a:cs typeface="+mn-cs"/>
                <a:sym typeface="Spartan Bold"/>
              </a:defRPr>
            </a:lvl1pPr>
          </a:lstStyle>
          <a:p>
            <a:r>
              <a:rPr lang="en-US" sz="6000" b="1" dirty="0">
                <a:solidFill>
                  <a:srgbClr val="1A72F7"/>
                </a:solidFill>
                <a:latin typeface="+mj-lt"/>
              </a:rPr>
              <a:t>Why Test?</a:t>
            </a:r>
            <a:endParaRPr sz="6000" b="1" dirty="0">
              <a:solidFill>
                <a:srgbClr val="1A72F7"/>
              </a:solidFill>
              <a:latin typeface="+mj-lt"/>
            </a:endParaRPr>
          </a:p>
        </p:txBody>
      </p:sp>
      <p:sp>
        <p:nvSpPr>
          <p:cNvPr id="3" name="Content Placeholder 2">
            <a:extLst>
              <a:ext uri="{FF2B5EF4-FFF2-40B4-BE49-F238E27FC236}">
                <a16:creationId xmlns:a16="http://schemas.microsoft.com/office/drawing/2014/main" id="{18EA1E71-4485-E45B-081C-93B9D0344B1B}"/>
              </a:ext>
            </a:extLst>
          </p:cNvPr>
          <p:cNvSpPr txBox="1">
            <a:spLocks/>
          </p:cNvSpPr>
          <p:nvPr/>
        </p:nvSpPr>
        <p:spPr>
          <a:xfrm>
            <a:off x="9885148" y="9201683"/>
            <a:ext cx="3593319" cy="1085317"/>
          </a:xfrm>
          <a:prstGeom prst="rect">
            <a:avLst/>
          </a:prstGeom>
        </p:spPr>
        <p:txBody>
          <a:bodyPr vert="horz" lIns="91440" tIns="45720" rIns="91440" bIns="45720" rtlCol="0" anchor="t">
            <a:normAutofit fontScale="55000" lnSpcReduction="20000"/>
          </a:bodyPr>
          <a:lstStyle>
            <a:lvl1pPr marL="0" indent="0" algn="r" defTabSz="685800" rtl="0" eaLnBrk="1" latinLnBrk="0" hangingPunct="1">
              <a:spcBef>
                <a:spcPts val="1500"/>
              </a:spcBef>
              <a:spcAft>
                <a:spcPts val="0"/>
              </a:spcAft>
              <a:buClr>
                <a:schemeClr val="accent1"/>
              </a:buClr>
              <a:buSzPct val="80000"/>
              <a:buFont typeface="Wingdings 3" charset="2"/>
              <a:buNone/>
              <a:defRPr sz="2700" kern="1200">
                <a:solidFill>
                  <a:schemeClr val="tx1">
                    <a:lumMod val="50000"/>
                    <a:lumOff val="50000"/>
                  </a:schemeClr>
                </a:solidFill>
                <a:latin typeface="+mn-lt"/>
                <a:ea typeface="+mn-ea"/>
                <a:cs typeface="+mn-cs"/>
              </a:defRPr>
            </a:lvl1pPr>
            <a:lvl2pPr marL="685800" indent="0" algn="ctr" defTabSz="685800" rtl="0" eaLnBrk="1" latinLnBrk="0" hangingPunct="1">
              <a:spcBef>
                <a:spcPts val="15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2pPr>
            <a:lvl3pPr marL="1371600" indent="0" algn="ctr" defTabSz="685800" rtl="0" eaLnBrk="1" latinLnBrk="0" hangingPunct="1">
              <a:spcBef>
                <a:spcPts val="1500"/>
              </a:spcBef>
              <a:spcAft>
                <a:spcPts val="0"/>
              </a:spcAft>
              <a:buClr>
                <a:schemeClr val="accent1"/>
              </a:buClr>
              <a:buSzPct val="80000"/>
              <a:buFont typeface="Wingdings 3" charset="2"/>
              <a:buNone/>
              <a:defRPr sz="2100" kern="1200">
                <a:solidFill>
                  <a:schemeClr val="tx1">
                    <a:tint val="75000"/>
                  </a:schemeClr>
                </a:solidFill>
                <a:latin typeface="+mn-lt"/>
                <a:ea typeface="+mn-ea"/>
                <a:cs typeface="+mn-cs"/>
              </a:defRPr>
            </a:lvl3pPr>
            <a:lvl4pPr marL="20574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4pPr>
            <a:lvl5pPr marL="27432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5pPr>
            <a:lvl6pPr marL="34290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6pPr>
            <a:lvl7pPr marL="41148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7pPr>
            <a:lvl8pPr marL="48006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8pPr>
            <a:lvl9pPr marL="5486400" indent="0" algn="ctr" defTabSz="685800" rtl="0" eaLnBrk="1" latinLnBrk="0" hangingPunct="1">
              <a:spcBef>
                <a:spcPts val="15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9pPr>
          </a:lstStyle>
          <a:p>
            <a:r>
              <a:rPr lang="en-US" sz="600" dirty="0">
                <a:hlinkClick r:id="rId3"/>
              </a:rPr>
              <a:t>https://krebsonsecurity.com/2024/02/juniper-support-portal-exposed-customer-device-info/</a:t>
            </a:r>
            <a:endParaRPr lang="en-US" sz="600" dirty="0"/>
          </a:p>
          <a:p>
            <a:r>
              <a:rPr lang="en-US" sz="600" dirty="0">
                <a:hlinkClick r:id="rId4"/>
              </a:rPr>
              <a:t>https://www.scmagazine.com/news/salesforce-community-cloud-data-leaks-misconfigurations</a:t>
            </a:r>
            <a:endParaRPr lang="en-US" sz="600" dirty="0"/>
          </a:p>
          <a:p>
            <a:r>
              <a:rPr lang="en-US" sz="600" dirty="0">
                <a:hlinkClick r:id="rId5"/>
              </a:rPr>
              <a:t>https://krebsonsecurity.com/2023/04/many-public-salesforce-sites-are-leaking-private-data/</a:t>
            </a:r>
            <a:endParaRPr lang="en-US" sz="600" dirty="0"/>
          </a:p>
          <a:p>
            <a:r>
              <a:rPr lang="en-US" sz="600" dirty="0">
                <a:hlinkClick r:id="rId6"/>
              </a:rPr>
              <a:t>https://www.bankinfosecurity.com/salesforce-security-alert-api-error-exposed-marketing-data-a-11278</a:t>
            </a:r>
            <a:endParaRPr lang="en-US" sz="600" dirty="0"/>
          </a:p>
          <a:p>
            <a:r>
              <a:rPr lang="en-US" sz="600" dirty="0">
                <a:hlinkClick r:id="rId7"/>
              </a:rPr>
              <a:t>https://www.darkreading.com/application-security/misconfigured-salesforce-communities-place-orgs-at-risk-of-data-theft-adversary-recon</a:t>
            </a:r>
            <a:endParaRPr lang="en-US" sz="600" dirty="0"/>
          </a:p>
          <a:p>
            <a:endParaRPr lang="en-US" sz="600" dirty="0"/>
          </a:p>
        </p:txBody>
      </p:sp>
      <p:pic>
        <p:nvPicPr>
          <p:cNvPr id="7" name="Picture 6">
            <a:extLst>
              <a:ext uri="{FF2B5EF4-FFF2-40B4-BE49-F238E27FC236}">
                <a16:creationId xmlns:a16="http://schemas.microsoft.com/office/drawing/2014/main" id="{50EC8F73-C736-D3AF-4C4E-4475A137B31B}"/>
              </a:ext>
            </a:extLst>
          </p:cNvPr>
          <p:cNvPicPr>
            <a:picLocks noChangeAspect="1"/>
          </p:cNvPicPr>
          <p:nvPr/>
        </p:nvPicPr>
        <p:blipFill>
          <a:blip r:embed="rId8"/>
          <a:stretch>
            <a:fillRect/>
          </a:stretch>
        </p:blipFill>
        <p:spPr>
          <a:xfrm>
            <a:off x="440432" y="1783957"/>
            <a:ext cx="6452664" cy="4068203"/>
          </a:xfrm>
          <a:prstGeom prst="rect">
            <a:avLst/>
          </a:prstGeom>
        </p:spPr>
      </p:pic>
      <p:pic>
        <p:nvPicPr>
          <p:cNvPr id="8" name="Picture 7">
            <a:extLst>
              <a:ext uri="{FF2B5EF4-FFF2-40B4-BE49-F238E27FC236}">
                <a16:creationId xmlns:a16="http://schemas.microsoft.com/office/drawing/2014/main" id="{8599FD17-EDC7-D9F5-4AB4-52B7042DEADC}"/>
              </a:ext>
            </a:extLst>
          </p:cNvPr>
          <p:cNvPicPr>
            <a:picLocks noChangeAspect="1"/>
          </p:cNvPicPr>
          <p:nvPr/>
        </p:nvPicPr>
        <p:blipFill>
          <a:blip r:embed="rId9"/>
          <a:stretch>
            <a:fillRect/>
          </a:stretch>
        </p:blipFill>
        <p:spPr>
          <a:xfrm>
            <a:off x="13419608" y="4296131"/>
            <a:ext cx="4749377" cy="4437642"/>
          </a:xfrm>
          <a:prstGeom prst="rect">
            <a:avLst/>
          </a:prstGeom>
        </p:spPr>
      </p:pic>
      <p:pic>
        <p:nvPicPr>
          <p:cNvPr id="9" name="Picture 8">
            <a:extLst>
              <a:ext uri="{FF2B5EF4-FFF2-40B4-BE49-F238E27FC236}">
                <a16:creationId xmlns:a16="http://schemas.microsoft.com/office/drawing/2014/main" id="{EAFFF9A8-671B-A233-0945-1CACD8B40004}"/>
              </a:ext>
            </a:extLst>
          </p:cNvPr>
          <p:cNvPicPr>
            <a:picLocks noChangeAspect="1"/>
          </p:cNvPicPr>
          <p:nvPr/>
        </p:nvPicPr>
        <p:blipFill>
          <a:blip r:embed="rId10"/>
          <a:stretch>
            <a:fillRect/>
          </a:stretch>
        </p:blipFill>
        <p:spPr>
          <a:xfrm>
            <a:off x="6993254" y="4710891"/>
            <a:ext cx="6111685" cy="4022881"/>
          </a:xfrm>
          <a:prstGeom prst="rect">
            <a:avLst/>
          </a:prstGeom>
        </p:spPr>
      </p:pic>
      <p:pic>
        <p:nvPicPr>
          <p:cNvPr id="10" name="Picture 9">
            <a:extLst>
              <a:ext uri="{FF2B5EF4-FFF2-40B4-BE49-F238E27FC236}">
                <a16:creationId xmlns:a16="http://schemas.microsoft.com/office/drawing/2014/main" id="{393CEE88-4267-A584-2E8A-FDBD70405EC2}"/>
              </a:ext>
            </a:extLst>
          </p:cNvPr>
          <p:cNvPicPr>
            <a:picLocks noChangeAspect="1"/>
          </p:cNvPicPr>
          <p:nvPr/>
        </p:nvPicPr>
        <p:blipFill>
          <a:blip r:embed="rId11"/>
          <a:stretch>
            <a:fillRect/>
          </a:stretch>
        </p:blipFill>
        <p:spPr>
          <a:xfrm>
            <a:off x="253324" y="5905298"/>
            <a:ext cx="4690742" cy="4022881"/>
          </a:xfrm>
          <a:prstGeom prst="rect">
            <a:avLst/>
          </a:prstGeom>
        </p:spPr>
      </p:pic>
      <p:pic>
        <p:nvPicPr>
          <p:cNvPr id="11" name="Picture 10">
            <a:extLst>
              <a:ext uri="{FF2B5EF4-FFF2-40B4-BE49-F238E27FC236}">
                <a16:creationId xmlns:a16="http://schemas.microsoft.com/office/drawing/2014/main" id="{DE3F7D2B-D88F-1479-C1BE-BADB22C40506}"/>
              </a:ext>
            </a:extLst>
          </p:cNvPr>
          <p:cNvPicPr>
            <a:picLocks noChangeAspect="1"/>
          </p:cNvPicPr>
          <p:nvPr/>
        </p:nvPicPr>
        <p:blipFill>
          <a:blip r:embed="rId12"/>
          <a:stretch>
            <a:fillRect/>
          </a:stretch>
        </p:blipFill>
        <p:spPr>
          <a:xfrm>
            <a:off x="7593853" y="1548170"/>
            <a:ext cx="6057116" cy="2664376"/>
          </a:xfrm>
          <a:prstGeom prst="rect">
            <a:avLst/>
          </a:prstGeom>
        </p:spPr>
      </p:pic>
    </p:spTree>
    <p:extLst>
      <p:ext uri="{BB962C8B-B14F-4D97-AF65-F5344CB8AC3E}">
        <p14:creationId xmlns:p14="http://schemas.microsoft.com/office/powerpoint/2010/main" val="2650072893"/>
      </p:ext>
    </p:extLst>
  </p:cSld>
  <p:clrMapOvr>
    <a:masterClrMapping/>
  </p:clrMapOvr>
  <p:transition spd="med" advClick="0" advTm="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roject…"/>
          <p:cNvSpPr txBox="1"/>
          <p:nvPr/>
        </p:nvSpPr>
        <p:spPr>
          <a:xfrm>
            <a:off x="952500" y="3117004"/>
            <a:ext cx="15706573" cy="700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685800">
              <a:lnSpc>
                <a:spcPct val="90000"/>
              </a:lnSpc>
              <a:defRPr sz="8000" spc="-148">
                <a:solidFill>
                  <a:srgbClr val="01CF89"/>
                </a:solidFill>
                <a:latin typeface="+mn-lt"/>
                <a:ea typeface="+mn-ea"/>
                <a:cs typeface="+mn-cs"/>
                <a:sym typeface="Spartan Bold"/>
              </a:defRPr>
            </a:pPr>
            <a:r>
              <a:rPr lang="en-US" sz="4500" b="1" dirty="0">
                <a:solidFill>
                  <a:srgbClr val="1A72F7"/>
                </a:solidFill>
                <a:latin typeface="+mj-lt"/>
              </a:rPr>
              <a:t>Rodney Beede</a:t>
            </a:r>
            <a:endParaRPr sz="4500" b="1" dirty="0">
              <a:solidFill>
                <a:srgbClr val="1A72F7"/>
              </a:solidFill>
              <a:latin typeface="+mj-lt"/>
            </a:endParaRPr>
          </a:p>
        </p:txBody>
      </p:sp>
      <p:pic>
        <p:nvPicPr>
          <p:cNvPr id="386" name="Image"/>
          <p:cNvPicPr>
            <a:picLocks/>
          </p:cNvPicPr>
          <p:nvPr/>
        </p:nvPicPr>
        <p:blipFill>
          <a:blip r:embed="rId2">
            <a:extLst>
              <a:ext uri="{28A0092B-C50C-407E-A947-70E740481C1C}">
                <a14:useLocalDpi xmlns:a14="http://schemas.microsoft.com/office/drawing/2010/main" val="0"/>
              </a:ext>
            </a:extLst>
          </a:blip>
          <a:srcRect/>
          <a:stretch/>
        </p:blipFill>
        <p:spPr>
          <a:xfrm>
            <a:off x="1017610" y="3917212"/>
            <a:ext cx="4039256" cy="4039256"/>
          </a:xfrm>
          <a:prstGeom prst="rect">
            <a:avLst/>
          </a:prstGeom>
          <a:ln w="12700">
            <a:miter lim="400000"/>
          </a:ln>
          <a:effectLst>
            <a:outerShdw blurRad="50800" dist="38100" dir="2700000" algn="tl" rotWithShape="0">
              <a:prstClr val="black">
                <a:alpha val="40000"/>
              </a:prstClr>
            </a:outerShdw>
          </a:effectLst>
        </p:spPr>
      </p:pic>
      <p:sp>
        <p:nvSpPr>
          <p:cNvPr id="2" name="Text Placeholder 4">
            <a:extLst>
              <a:ext uri="{FF2B5EF4-FFF2-40B4-BE49-F238E27FC236}">
                <a16:creationId xmlns:a16="http://schemas.microsoft.com/office/drawing/2014/main" id="{68F5746C-9452-3C44-8944-1BCB22644EE0}"/>
              </a:ext>
            </a:extLst>
          </p:cNvPr>
          <p:cNvSpPr>
            <a:spLocks noGrp="1"/>
          </p:cNvSpPr>
          <p:nvPr/>
        </p:nvSpPr>
        <p:spPr>
          <a:xfrm>
            <a:off x="6916359" y="3785893"/>
            <a:ext cx="9742714" cy="356836"/>
          </a:xfrm>
          <a:prstGeom prst="rect">
            <a:avLst/>
          </a:prstGeom>
        </p:spPr>
        <p:txBody>
          <a:bodyPr vert="horz" lIns="0" tIns="0" rIns="0" bIns="0" rtlCol="0" anchor="t">
            <a:normAutofit/>
          </a:bodyPr>
          <a:lstStyle>
            <a:lvl1pPr marL="0" marR="0" indent="0" algn="l" defTabSz="457200" rtl="0" eaLnBrk="1" fontAlgn="auto" latinLnBrk="0" hangingPunct="1">
              <a:lnSpc>
                <a:spcPts val="2400"/>
              </a:lnSpc>
              <a:spcBef>
                <a:spcPts val="400"/>
              </a:spcBef>
              <a:spcAft>
                <a:spcPts val="600"/>
              </a:spcAft>
              <a:buClrTx/>
              <a:buSzTx/>
              <a:buFont typeface="Arial"/>
              <a:buNone/>
              <a:tabLst/>
              <a:defRPr lang="en-US" sz="1300" b="1" i="0" u="none" strike="noStrike" kern="1200" spc="20" baseline="0">
                <a:solidFill>
                  <a:schemeClr val="tx1"/>
                </a:solidFill>
                <a:latin typeface="Arial"/>
                <a:ea typeface="+mn-ea"/>
                <a:cs typeface="+mn-cs"/>
              </a:defRPr>
            </a:lvl1pPr>
            <a:lvl2pPr marL="293688" indent="-236538" algn="l" defTabSz="457200" rtl="0" eaLnBrk="1" latinLnBrk="0" hangingPunct="1">
              <a:spcBef>
                <a:spcPts val="600"/>
              </a:spcBef>
              <a:spcAft>
                <a:spcPts val="600"/>
              </a:spcAft>
              <a:buClr>
                <a:schemeClr val="tx2"/>
              </a:buClr>
              <a:buFont typeface="Arial" charset="0"/>
              <a:buChar char="•"/>
              <a:tabLst/>
              <a:defRPr sz="1600" b="0" kern="1200" spc="20" baseline="0">
                <a:solidFill>
                  <a:schemeClr val="tx1"/>
                </a:solidFill>
                <a:latin typeface="Arial"/>
                <a:ea typeface="+mn-ea"/>
                <a:cs typeface="+mn-cs"/>
              </a:defRPr>
            </a:lvl2pPr>
            <a:lvl3pPr marL="573088" indent="-230188" algn="l" defTabSz="457200" rtl="0" eaLnBrk="1" latinLnBrk="0" hangingPunct="1">
              <a:spcBef>
                <a:spcPts val="400"/>
              </a:spcBef>
              <a:spcAft>
                <a:spcPts val="400"/>
              </a:spcAft>
              <a:buClr>
                <a:schemeClr val="tx2"/>
              </a:buClr>
              <a:buFont typeface="Lucida Grande"/>
              <a:buChar char="–"/>
              <a:tabLst/>
              <a:defRPr sz="1600" b="0" kern="1200" spc="20" baseline="0">
                <a:solidFill>
                  <a:schemeClr val="tx1"/>
                </a:solidFill>
                <a:latin typeface="Arial"/>
                <a:ea typeface="+mn-ea"/>
                <a:cs typeface="+mn-cs"/>
              </a:defRPr>
            </a:lvl3pPr>
            <a:lvl4pPr marL="803275" indent="-173038" algn="l" defTabSz="457200" rtl="0" eaLnBrk="1" latinLnBrk="0" hangingPunct="1">
              <a:spcBef>
                <a:spcPts val="400"/>
              </a:spcBef>
              <a:spcAft>
                <a:spcPts val="200"/>
              </a:spcAft>
              <a:buClr>
                <a:schemeClr val="tx2"/>
              </a:buClr>
              <a:buFont typeface="Arial" charset="0"/>
              <a:buChar char="•"/>
              <a:tabLst/>
              <a:defRPr sz="1600" kern="1200" spc="20" baseline="0">
                <a:solidFill>
                  <a:schemeClr val="tx1"/>
                </a:solidFill>
                <a:latin typeface="Arial"/>
                <a:ea typeface="+mn-ea"/>
                <a:cs typeface="+mn-cs"/>
              </a:defRPr>
            </a:lvl4pPr>
            <a:lvl5pPr marL="1031875" indent="-171450" algn="l" defTabSz="457200" rtl="0" eaLnBrk="1" latinLnBrk="0" hangingPunct="1">
              <a:spcBef>
                <a:spcPct val="20000"/>
              </a:spcBef>
              <a:buClr>
                <a:schemeClr val="tx2"/>
              </a:buClr>
              <a:buFont typeface=".AppleSystemUIFont"/>
              <a:buChar char="-"/>
              <a:tabLst/>
              <a:defRPr sz="1600" kern="1200" spc="2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25" dirty="0"/>
              <a:t>Education/certification</a:t>
            </a:r>
          </a:p>
        </p:txBody>
      </p:sp>
      <p:sp>
        <p:nvSpPr>
          <p:cNvPr id="3" name="Text Placeholder 6">
            <a:extLst>
              <a:ext uri="{FF2B5EF4-FFF2-40B4-BE49-F238E27FC236}">
                <a16:creationId xmlns:a16="http://schemas.microsoft.com/office/drawing/2014/main" id="{75D69B5A-0DF7-E847-A3BF-0D4652219294}"/>
              </a:ext>
            </a:extLst>
          </p:cNvPr>
          <p:cNvSpPr>
            <a:spLocks noGrp="1"/>
          </p:cNvSpPr>
          <p:nvPr/>
        </p:nvSpPr>
        <p:spPr>
          <a:xfrm>
            <a:off x="6909353" y="5989195"/>
            <a:ext cx="9742714" cy="3432796"/>
          </a:xfrm>
          <a:prstGeom prst="rect">
            <a:avLst/>
          </a:prstGeom>
        </p:spPr>
        <p:txBody>
          <a:bodyPr vert="horz" lIns="0" tIns="0" rIns="0" bIns="0" rtlCol="0">
            <a:normAutofit/>
          </a:bodyPr>
          <a:lstStyle>
            <a:lvl1pPr marL="0" marR="0" indent="0" algn="l" defTabSz="457200" rtl="0" eaLnBrk="1" fontAlgn="auto" latinLnBrk="0" hangingPunct="1">
              <a:lnSpc>
                <a:spcPct val="120000"/>
              </a:lnSpc>
              <a:spcBef>
                <a:spcPts val="0"/>
              </a:spcBef>
              <a:spcAft>
                <a:spcPts val="300"/>
              </a:spcAft>
              <a:buClrTx/>
              <a:buSzTx/>
              <a:buFont typeface="Arial"/>
              <a:buNone/>
              <a:tabLst/>
              <a:defRPr lang="en-US" sz="1300" b="0" i="0" u="none" strike="noStrike" kern="1200" spc="20" baseline="0">
                <a:solidFill>
                  <a:schemeClr val="tx2"/>
                </a:solidFill>
                <a:latin typeface="Arial"/>
                <a:ea typeface="+mn-ea"/>
                <a:cs typeface="+mn-cs"/>
              </a:defRPr>
            </a:lvl1pPr>
            <a:lvl2pPr marL="293688" indent="-236538" algn="l" defTabSz="457200" rtl="0" eaLnBrk="1" latinLnBrk="0" hangingPunct="1">
              <a:lnSpc>
                <a:spcPct val="120000"/>
              </a:lnSpc>
              <a:spcBef>
                <a:spcPts val="0"/>
              </a:spcBef>
              <a:spcAft>
                <a:spcPts val="200"/>
              </a:spcAft>
              <a:buClr>
                <a:schemeClr val="tx2"/>
              </a:buClr>
              <a:buFont typeface="Arial" charset="0"/>
              <a:buChar char="•"/>
              <a:tabLst/>
              <a:defRPr sz="1300" b="0" kern="1200" spc="20" baseline="0">
                <a:solidFill>
                  <a:schemeClr val="tx2"/>
                </a:solidFill>
                <a:latin typeface="Arial"/>
                <a:ea typeface="+mn-ea"/>
                <a:cs typeface="+mn-cs"/>
              </a:defRPr>
            </a:lvl2pPr>
            <a:lvl3pPr marL="573088" indent="-230188" algn="l" defTabSz="457200" rtl="0" eaLnBrk="1" latinLnBrk="0" hangingPunct="1">
              <a:lnSpc>
                <a:spcPct val="120000"/>
              </a:lnSpc>
              <a:spcBef>
                <a:spcPts val="0"/>
              </a:spcBef>
              <a:spcAft>
                <a:spcPts val="200"/>
              </a:spcAft>
              <a:buClr>
                <a:schemeClr val="tx2"/>
              </a:buClr>
              <a:buFont typeface="Lucida Grande"/>
              <a:buChar char="–"/>
              <a:tabLst/>
              <a:defRPr sz="1200" b="0" kern="1200" spc="20" baseline="0">
                <a:solidFill>
                  <a:schemeClr val="tx2"/>
                </a:solidFill>
                <a:latin typeface="Arial"/>
                <a:ea typeface="+mn-ea"/>
                <a:cs typeface="+mn-cs"/>
              </a:defRPr>
            </a:lvl3pPr>
            <a:lvl4pPr marL="803275" indent="-173038" algn="l" defTabSz="457200" rtl="0" eaLnBrk="1" latinLnBrk="0" hangingPunct="1">
              <a:spcBef>
                <a:spcPts val="400"/>
              </a:spcBef>
              <a:spcAft>
                <a:spcPts val="200"/>
              </a:spcAft>
              <a:buClr>
                <a:schemeClr val="tx2"/>
              </a:buClr>
              <a:buFont typeface="Arial" charset="0"/>
              <a:buChar char="•"/>
              <a:tabLst/>
              <a:defRPr sz="1600" kern="1200" spc="20" baseline="0">
                <a:solidFill>
                  <a:schemeClr val="tx2"/>
                </a:solidFill>
                <a:latin typeface="Arial"/>
                <a:ea typeface="+mn-ea"/>
                <a:cs typeface="+mn-cs"/>
              </a:defRPr>
            </a:lvl4pPr>
            <a:lvl5pPr marL="1031875" indent="-171450" algn="l" defTabSz="457200" rtl="0" eaLnBrk="1" latinLnBrk="0" hangingPunct="1">
              <a:spcBef>
                <a:spcPct val="20000"/>
              </a:spcBef>
              <a:buClr>
                <a:schemeClr val="tx2"/>
              </a:buClr>
              <a:buFont typeface=".AppleSystemUIFont"/>
              <a:buChar char="-"/>
              <a:tabLst/>
              <a:defRPr sz="1600" kern="1200" spc="20">
                <a:solidFill>
                  <a:schemeClr val="tx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25" dirty="0"/>
              <a:t>Rodney is a principal consultant for Coalfire and has specialized in cloud security for over 10 years. He has spoken at multiple conferences on topics from cloud security engineering to IoT device hacking. He has multiple CVEs for discovering web application security vulnerabilities. He started his career in enterprise web application software development but shifted to the security industry with this master's thesis research project "A Framework for Benevolent Computer Worms" 2012. He has held positions at </a:t>
            </a:r>
            <a:r>
              <a:rPr lang="en-US" sz="1625" dirty="0" err="1"/>
              <a:t>RiskMetrics</a:t>
            </a:r>
            <a:r>
              <a:rPr lang="en-US" sz="1625" dirty="0"/>
              <a:t> (MSCI), Cisco, HP, Seagate, Rackspace, and Coalfire.</a:t>
            </a:r>
          </a:p>
          <a:p>
            <a:endParaRPr lang="en-US" sz="1625" dirty="0"/>
          </a:p>
          <a:p>
            <a:r>
              <a:rPr lang="en-US" sz="1625" dirty="0">
                <a:hlinkClick r:id="rId3"/>
              </a:rPr>
              <a:t>https://www.rodneybeede.com/curriculum%20vitae/bio.html</a:t>
            </a:r>
            <a:endParaRPr lang="en-US" sz="1625" dirty="0"/>
          </a:p>
        </p:txBody>
      </p:sp>
      <p:sp>
        <p:nvSpPr>
          <p:cNvPr id="4" name="Text Placeholder 7">
            <a:extLst>
              <a:ext uri="{FF2B5EF4-FFF2-40B4-BE49-F238E27FC236}">
                <a16:creationId xmlns:a16="http://schemas.microsoft.com/office/drawing/2014/main" id="{F2665BAB-7464-B447-A1CB-2A1466F2C270}"/>
              </a:ext>
            </a:extLst>
          </p:cNvPr>
          <p:cNvSpPr>
            <a:spLocks noGrp="1"/>
          </p:cNvSpPr>
          <p:nvPr/>
        </p:nvSpPr>
        <p:spPr>
          <a:xfrm>
            <a:off x="6916359" y="5569668"/>
            <a:ext cx="9742714" cy="356836"/>
          </a:xfrm>
          <a:prstGeom prst="rect">
            <a:avLst/>
          </a:prstGeom>
        </p:spPr>
        <p:txBody>
          <a:bodyPr vert="horz" lIns="0" tIns="0" rIns="0" bIns="0" rtlCol="0" anchor="t">
            <a:normAutofit/>
          </a:bodyPr>
          <a:lstStyle>
            <a:lvl1pPr marL="0" marR="0" indent="0" algn="l" defTabSz="457200" rtl="0" eaLnBrk="1" fontAlgn="auto" latinLnBrk="0" hangingPunct="1">
              <a:lnSpc>
                <a:spcPts val="2400"/>
              </a:lnSpc>
              <a:spcBef>
                <a:spcPts val="400"/>
              </a:spcBef>
              <a:spcAft>
                <a:spcPts val="600"/>
              </a:spcAft>
              <a:buClrTx/>
              <a:buSzTx/>
              <a:buFont typeface="Arial"/>
              <a:buNone/>
              <a:tabLst/>
              <a:defRPr lang="en-US" sz="1300" b="1" i="0" u="none" strike="noStrike" kern="1200" spc="20" baseline="0">
                <a:solidFill>
                  <a:schemeClr val="tx1"/>
                </a:solidFill>
                <a:latin typeface="Arial"/>
                <a:ea typeface="+mn-ea"/>
                <a:cs typeface="+mn-cs"/>
              </a:defRPr>
            </a:lvl1pPr>
            <a:lvl2pPr marL="293688" indent="-236538" algn="l" defTabSz="457200" rtl="0" eaLnBrk="1" latinLnBrk="0" hangingPunct="1">
              <a:spcBef>
                <a:spcPts val="600"/>
              </a:spcBef>
              <a:spcAft>
                <a:spcPts val="600"/>
              </a:spcAft>
              <a:buClr>
                <a:schemeClr val="tx2"/>
              </a:buClr>
              <a:buFont typeface="Arial" charset="0"/>
              <a:buChar char="•"/>
              <a:tabLst/>
              <a:defRPr sz="1600" b="0" kern="1200" spc="20" baseline="0">
                <a:solidFill>
                  <a:schemeClr val="tx1"/>
                </a:solidFill>
                <a:latin typeface="Arial"/>
                <a:ea typeface="+mn-ea"/>
                <a:cs typeface="+mn-cs"/>
              </a:defRPr>
            </a:lvl2pPr>
            <a:lvl3pPr marL="573088" indent="-230188" algn="l" defTabSz="457200" rtl="0" eaLnBrk="1" latinLnBrk="0" hangingPunct="1">
              <a:spcBef>
                <a:spcPts val="400"/>
              </a:spcBef>
              <a:spcAft>
                <a:spcPts val="400"/>
              </a:spcAft>
              <a:buClr>
                <a:schemeClr val="tx2"/>
              </a:buClr>
              <a:buFont typeface="Lucida Grande"/>
              <a:buChar char="–"/>
              <a:tabLst/>
              <a:defRPr sz="1600" b="0" kern="1200" spc="20" baseline="0">
                <a:solidFill>
                  <a:schemeClr val="tx1"/>
                </a:solidFill>
                <a:latin typeface="Arial"/>
                <a:ea typeface="+mn-ea"/>
                <a:cs typeface="+mn-cs"/>
              </a:defRPr>
            </a:lvl3pPr>
            <a:lvl4pPr marL="803275" indent="-173038" algn="l" defTabSz="457200" rtl="0" eaLnBrk="1" latinLnBrk="0" hangingPunct="1">
              <a:spcBef>
                <a:spcPts val="400"/>
              </a:spcBef>
              <a:spcAft>
                <a:spcPts val="200"/>
              </a:spcAft>
              <a:buClr>
                <a:schemeClr val="tx2"/>
              </a:buClr>
              <a:buFont typeface="Arial" charset="0"/>
              <a:buChar char="•"/>
              <a:tabLst/>
              <a:defRPr sz="1600" kern="1200" spc="20" baseline="0">
                <a:solidFill>
                  <a:schemeClr val="tx1"/>
                </a:solidFill>
                <a:latin typeface="Arial"/>
                <a:ea typeface="+mn-ea"/>
                <a:cs typeface="+mn-cs"/>
              </a:defRPr>
            </a:lvl4pPr>
            <a:lvl5pPr marL="1031875" indent="-171450" algn="l" defTabSz="457200" rtl="0" eaLnBrk="1" latinLnBrk="0" hangingPunct="1">
              <a:spcBef>
                <a:spcPct val="20000"/>
              </a:spcBef>
              <a:buClr>
                <a:schemeClr val="tx2"/>
              </a:buClr>
              <a:buFont typeface=".AppleSystemUIFont"/>
              <a:buChar char="-"/>
              <a:tabLst/>
              <a:defRPr sz="1600" kern="1200" spc="2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25" dirty="0"/>
              <a:t>Biography</a:t>
            </a:r>
          </a:p>
        </p:txBody>
      </p:sp>
      <p:sp>
        <p:nvSpPr>
          <p:cNvPr id="5" name="Text Placeholder 8">
            <a:extLst>
              <a:ext uri="{FF2B5EF4-FFF2-40B4-BE49-F238E27FC236}">
                <a16:creationId xmlns:a16="http://schemas.microsoft.com/office/drawing/2014/main" id="{5ACF8090-A6B1-5547-BEED-F6EFCE7EAF03}"/>
              </a:ext>
            </a:extLst>
          </p:cNvPr>
          <p:cNvSpPr>
            <a:spLocks noGrp="1"/>
          </p:cNvSpPr>
          <p:nvPr/>
        </p:nvSpPr>
        <p:spPr>
          <a:xfrm>
            <a:off x="6909353" y="4206757"/>
            <a:ext cx="9749719" cy="1362911"/>
          </a:xfrm>
          <a:prstGeom prst="rect">
            <a:avLst/>
          </a:prstGeom>
        </p:spPr>
        <p:txBody>
          <a:bodyPr vert="horz" lIns="0" tIns="0" rIns="0" bIns="0" numCol="2" rtlCol="0">
            <a:normAutofit/>
          </a:bodyPr>
          <a:lstStyle>
            <a:lvl1pPr marL="0" marR="0" indent="0" algn="l" defTabSz="457200" rtl="0" eaLnBrk="1" fontAlgn="auto" latinLnBrk="0" hangingPunct="1">
              <a:lnSpc>
                <a:spcPct val="110000"/>
              </a:lnSpc>
              <a:spcBef>
                <a:spcPts val="0"/>
              </a:spcBef>
              <a:spcAft>
                <a:spcPts val="200"/>
              </a:spcAft>
              <a:buClrTx/>
              <a:buSzTx/>
              <a:buFont typeface="Arial"/>
              <a:buNone/>
              <a:tabLst/>
              <a:defRPr lang="en-US" sz="1100" b="0" i="0" u="none" strike="noStrike" kern="1200" spc="20" baseline="0">
                <a:solidFill>
                  <a:schemeClr val="tx2"/>
                </a:solidFill>
                <a:latin typeface="Arial"/>
                <a:ea typeface="+mn-ea"/>
                <a:cs typeface="+mn-cs"/>
              </a:defRPr>
            </a:lvl1pPr>
            <a:lvl2pPr marL="233363" marR="0" indent="-169863" algn="l" defTabSz="457200" rtl="0" eaLnBrk="1" fontAlgn="auto" latinLnBrk="0" hangingPunct="1">
              <a:lnSpc>
                <a:spcPct val="110000"/>
              </a:lnSpc>
              <a:spcBef>
                <a:spcPts val="0"/>
              </a:spcBef>
              <a:spcAft>
                <a:spcPts val="200"/>
              </a:spcAft>
              <a:buClr>
                <a:schemeClr val="tx2"/>
              </a:buClr>
              <a:buSzTx/>
              <a:buFont typeface="Arial" charset="0"/>
              <a:buChar char="•"/>
              <a:tabLst/>
              <a:defRPr sz="1100" b="0" kern="1200" spc="20" baseline="0">
                <a:solidFill>
                  <a:schemeClr val="tx2"/>
                </a:solidFill>
                <a:latin typeface="Arial"/>
                <a:ea typeface="+mn-ea"/>
                <a:cs typeface="+mn-cs"/>
              </a:defRPr>
            </a:lvl2pPr>
            <a:lvl3pPr marL="573088" indent="-230188" algn="l" defTabSz="457200" rtl="0" eaLnBrk="1" latinLnBrk="0" hangingPunct="1">
              <a:lnSpc>
                <a:spcPct val="110000"/>
              </a:lnSpc>
              <a:spcBef>
                <a:spcPts val="0"/>
              </a:spcBef>
              <a:spcAft>
                <a:spcPts val="200"/>
              </a:spcAft>
              <a:buClr>
                <a:schemeClr val="tx2"/>
              </a:buClr>
              <a:buFont typeface="Lucida Grande"/>
              <a:buChar char="–"/>
              <a:tabLst/>
              <a:defRPr sz="1100" b="0" kern="1200" spc="20" baseline="0">
                <a:solidFill>
                  <a:schemeClr val="tx2"/>
                </a:solidFill>
                <a:latin typeface="Arial"/>
                <a:ea typeface="+mn-ea"/>
                <a:cs typeface="+mn-cs"/>
              </a:defRPr>
            </a:lvl3pPr>
            <a:lvl4pPr marL="803275" indent="-173038" algn="l" defTabSz="457200" rtl="0" eaLnBrk="1" latinLnBrk="0" hangingPunct="1">
              <a:spcBef>
                <a:spcPts val="400"/>
              </a:spcBef>
              <a:spcAft>
                <a:spcPts val="200"/>
              </a:spcAft>
              <a:buClr>
                <a:schemeClr val="tx2"/>
              </a:buClr>
              <a:buFont typeface="Arial" charset="0"/>
              <a:buChar char="•"/>
              <a:tabLst/>
              <a:defRPr sz="1400" kern="1200" spc="20" baseline="0">
                <a:solidFill>
                  <a:schemeClr val="tx2"/>
                </a:solidFill>
                <a:latin typeface="Arial"/>
                <a:ea typeface="+mn-ea"/>
                <a:cs typeface="+mn-cs"/>
              </a:defRPr>
            </a:lvl4pPr>
            <a:lvl5pPr marL="1031875" indent="-171450" algn="l" defTabSz="457200" rtl="0" eaLnBrk="1" latinLnBrk="0" hangingPunct="1">
              <a:spcBef>
                <a:spcPct val="20000"/>
              </a:spcBef>
              <a:buClr>
                <a:schemeClr val="tx2"/>
              </a:buClr>
              <a:buFont typeface=".AppleSystemUIFont"/>
              <a:buChar char="-"/>
              <a:tabLst/>
              <a:defRPr sz="1400" kern="1200" spc="20">
                <a:solidFill>
                  <a:schemeClr val="tx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1375" dirty="0"/>
              <a:t>M.S. in Computer Science, University of Colorado</a:t>
            </a:r>
          </a:p>
          <a:p>
            <a:pPr lvl="1"/>
            <a:r>
              <a:rPr lang="en-US" sz="1375" dirty="0"/>
              <a:t>CISSP</a:t>
            </a:r>
          </a:p>
          <a:p>
            <a:pPr lvl="1"/>
            <a:r>
              <a:rPr lang="en-US" sz="1375" dirty="0"/>
              <a:t>AWS Security Specialty</a:t>
            </a:r>
          </a:p>
          <a:p>
            <a:pPr lvl="1"/>
            <a:r>
              <a:rPr lang="en-US" sz="1375" dirty="0"/>
              <a:t>OSCP</a:t>
            </a:r>
          </a:p>
          <a:p>
            <a:pPr lvl="1"/>
            <a:r>
              <a:rPr lang="en-US" sz="1375" dirty="0"/>
              <a:t>CSA CCSK</a:t>
            </a:r>
          </a:p>
        </p:txBody>
      </p:sp>
    </p:spTree>
  </p:cSld>
  <p:clrMapOvr>
    <a:masterClrMapping/>
  </p:clrMapOvr>
  <p:transition spd="med" advClick="0" advTm="5000"/>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partan Bold"/>
        <a:ea typeface="Spartan Bold"/>
        <a:cs typeface="Spartan Bold"/>
      </a:majorFont>
      <a:minorFont>
        <a:latin typeface="Spartan Bold"/>
        <a:ea typeface="Spartan Bold"/>
        <a:cs typeface="Spartan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E7756C3890541B25F222B995FAFBC" ma:contentTypeVersion="17" ma:contentTypeDescription="Create a new document." ma:contentTypeScope="" ma:versionID="cbf96eb4ab63158f6e337d87192fc2fa">
  <xsd:schema xmlns:xsd="http://www.w3.org/2001/XMLSchema" xmlns:xs="http://www.w3.org/2001/XMLSchema" xmlns:p="http://schemas.microsoft.com/office/2006/metadata/properties" xmlns:ns2="e6fa26e8-7807-46c3-9e5c-9f5d6b61bc32" xmlns:ns3="94ba11f4-2931-4fcd-a6e3-8f471cfc29c0" targetNamespace="http://schemas.microsoft.com/office/2006/metadata/properties" ma:root="true" ma:fieldsID="5b4ab1aeaef49e61fa71cb1145f47220" ns2:_="" ns3:_="">
    <xsd:import namespace="e6fa26e8-7807-46c3-9e5c-9f5d6b61bc32"/>
    <xsd:import namespace="94ba11f4-2931-4fcd-a6e3-8f471cfc29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a26e8-7807-46c3-9e5c-9f5d6b61b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dc0606b-8e5a-4aee-a68c-f4efcab0e830"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4ba11f4-2931-4fcd-a6e3-8f471cfc29c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be18278-8dd5-4698-b7b8-573452de3c69}" ma:internalName="TaxCatchAll" ma:showField="CatchAllData" ma:web="94ba11f4-2931-4fcd-a6e3-8f471cfc29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4ba11f4-2931-4fcd-a6e3-8f471cfc29c0" xsi:nil="true"/>
    <lcf76f155ced4ddcb4097134ff3c332f xmlns="e6fa26e8-7807-46c3-9e5c-9f5d6b61bc3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942019F-8FA7-462C-903B-A20615AF1E9D}">
  <ds:schemaRefs>
    <ds:schemaRef ds:uri="http://schemas.microsoft.com/sharepoint/v3/contenttype/forms"/>
  </ds:schemaRefs>
</ds:datastoreItem>
</file>

<file path=customXml/itemProps2.xml><?xml version="1.0" encoding="utf-8"?>
<ds:datastoreItem xmlns:ds="http://schemas.openxmlformats.org/officeDocument/2006/customXml" ds:itemID="{C3ACEEBC-2C55-4150-BE83-6E5BEF113B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a26e8-7807-46c3-9e5c-9f5d6b61bc32"/>
    <ds:schemaRef ds:uri="94ba11f4-2931-4fcd-a6e3-8f471cfc29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830E46-579E-4485-B9E1-5BA99AAED4D3}">
  <ds:schemaRefs>
    <ds:schemaRef ds:uri="http://schemas.microsoft.com/office/2006/metadata/properties"/>
    <ds:schemaRef ds:uri="http://purl.org/dc/dcmitype/"/>
    <ds:schemaRef ds:uri="94ba11f4-2931-4fcd-a6e3-8f471cfc29c0"/>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e6fa26e8-7807-46c3-9e5c-9f5d6b61bc3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3926</TotalTime>
  <Words>346</Words>
  <Application>Microsoft Office PowerPoint</Application>
  <PresentationFormat>Custom</PresentationFormat>
  <Paragraphs>47</Paragraphs>
  <Slides>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Arial Black</vt:lpstr>
      <vt:lpstr>Helvetica Neue</vt:lpstr>
      <vt:lpstr>HelveticaNeueLT Std</vt:lpstr>
      <vt:lpstr>Rockwell</vt:lpstr>
      <vt:lpstr>Trebuchet MS</vt:lpstr>
      <vt:lpstr>Wingdings 3</vt:lpstr>
      <vt:lpstr>Facet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Nasr, Lisa</dc:creator>
  <cp:lastModifiedBy>Rodney Beede</cp:lastModifiedBy>
  <cp:revision>84</cp:revision>
  <dcterms:modified xsi:type="dcterms:W3CDTF">2024-07-13T18:36:46Z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0x0101002E2E7756C3890541B25F222B995FAFBC</vt:lpwstr>
  </property>
  <property fmtid="{D5CDD505-2E9C-101B-9397-08002B2CF9AE}" pid="3" name="Order">
    <vt:r8>2400</vt:r8>
  </property>
  <property fmtid="{D5CDD505-2E9C-101B-9397-08002B2CF9AE}" pid="4" name="MediaServiceImageTags">
    <vt:lpwstr/>
  </property>
  <property fmtid="{D5CDD505-2E9C-101B-9397-08002B2CF9AE}" pid="5" name="MSIP_Label_2bbab825-a111-45e4-86a1-18cee0005896_Enabled">
    <vt:lpwstr>true</vt:lpwstr>
  </property>
  <property fmtid="{D5CDD505-2E9C-101B-9397-08002B2CF9AE}" pid="6" name="MSIP_Label_2bbab825-a111-45e4-86a1-18cee0005896_SetDate">
    <vt:lpwstr>2023-06-22T21:53:17Z</vt:lpwstr>
  </property>
  <property fmtid="{D5CDD505-2E9C-101B-9397-08002B2CF9AE}" pid="7" name="MSIP_Label_2bbab825-a111-45e4-86a1-18cee0005896_Method">
    <vt:lpwstr>Standard</vt:lpwstr>
  </property>
  <property fmtid="{D5CDD505-2E9C-101B-9397-08002B2CF9AE}" pid="8" name="MSIP_Label_2bbab825-a111-45e4-86a1-18cee0005896_Name">
    <vt:lpwstr>2bbab825-a111-45e4-86a1-18cee0005896</vt:lpwstr>
  </property>
  <property fmtid="{D5CDD505-2E9C-101B-9397-08002B2CF9AE}" pid="9" name="MSIP_Label_2bbab825-a111-45e4-86a1-18cee0005896_SiteId">
    <vt:lpwstr>2567d566-604c-408a-8a60-55d0dc9d9d6b</vt:lpwstr>
  </property>
  <property fmtid="{D5CDD505-2E9C-101B-9397-08002B2CF9AE}" pid="10" name="MSIP_Label_2bbab825-a111-45e4-86a1-18cee0005896_ActionId">
    <vt:lpwstr>a1c8d0e8-1565-40be-ae39-3975333449bd</vt:lpwstr>
  </property>
  <property fmtid="{D5CDD505-2E9C-101B-9397-08002B2CF9AE}" pid="11" name="MSIP_Label_2bbab825-a111-45e4-86a1-18cee0005896_ContentBits">
    <vt:lpwstr>2</vt:lpwstr>
  </property>
</Properties>
</file>